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E1024C3-91BF-48C1-A02F-31D978671D75}">
  <a:tblStyle styleId="{FE1024C3-91BF-48C1-A02F-31D978671D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f80c22fb9d_1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f80c22fb9d_1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f80c22fb9d_4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g2f80c22fb9d_4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f80c22fb9d_6_1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g2f80c22fb9d_6_1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f8252c5cbc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g2f8252c5cbc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f8252c5cbc_1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2f8252c5cbc_1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f80c22fb9d_7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g2f80c22fb9d_7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f80c22fb9d_7_1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g2f80c22fb9d_7_1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f80c22fb9d_2_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g2f80c22fb9d_2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2f80c22fb9d_7_1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g2f80c22fb9d_7_1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f8252c5cbc_3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g2f8252c5cbc_3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2f8252c5cbc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g2f8252c5cbc_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f80c22fb9d_1_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2f80c22fb9d_1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2f80c22fb9d_7_1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g2f80c22fb9d_7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2f8252c5cbc_2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g2f8252c5cbc_2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2f80c22fb9d_3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g2f80c22fb9d_3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2f8252c5cbc_2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g2f8252c5cbc_2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2f8252c5cbc_3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g2f8252c5cbc_3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2f80c22fb9d_3_1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g2f80c22fb9d_3_1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2f8252c5cbc_2_1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g2f8252c5cbc_2_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2f8252c5cbc_2_1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g2f8252c5cbc_2_1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2f8252c5cbc_1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g2f8252c5cbc_1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2f80c22fb9d_1_58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g2f80c22fb9d_1_5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f80c22fb9d_1_28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2f80c22fb9d_1_2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f80c22fb9d_1_3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2f80c22fb9d_1_3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f80c22fb9d_6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2f80c22fb9d_6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f80c22fb9d_6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2f80c22fb9d_6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f80c22fb9d_2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2f80c22fb9d_2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f80c22fb9d_2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g2f80c22fb9d_2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f80c22fb9d_1_3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2f80c22fb9d_1_3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EDF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b="0" i="0" sz="3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2.png"/><Relationship Id="rId7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0" Type="http://schemas.openxmlformats.org/officeDocument/2006/relationships/image" Target="../media/image30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0" Type="http://schemas.openxmlformats.org/officeDocument/2006/relationships/image" Target="../media/image26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0" Type="http://schemas.openxmlformats.org/officeDocument/2006/relationships/image" Target="../media/image24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1" Type="http://schemas.openxmlformats.org/officeDocument/2006/relationships/image" Target="../media/image20.png"/><Relationship Id="rId10" Type="http://schemas.openxmlformats.org/officeDocument/2006/relationships/image" Target="../media/image25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1" Type="http://schemas.openxmlformats.org/officeDocument/2006/relationships/image" Target="../media/image44.png"/><Relationship Id="rId10" Type="http://schemas.openxmlformats.org/officeDocument/2006/relationships/image" Target="../media/image43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0" Type="http://schemas.openxmlformats.org/officeDocument/2006/relationships/image" Target="../media/image23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1" Type="http://schemas.openxmlformats.org/officeDocument/2006/relationships/image" Target="../media/image22.png"/><Relationship Id="rId10" Type="http://schemas.openxmlformats.org/officeDocument/2006/relationships/image" Target="../media/image21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1" Type="http://schemas.openxmlformats.org/officeDocument/2006/relationships/image" Target="../media/image17.png"/><Relationship Id="rId10" Type="http://schemas.openxmlformats.org/officeDocument/2006/relationships/image" Target="../media/image18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0" Type="http://schemas.openxmlformats.org/officeDocument/2006/relationships/image" Target="../media/image27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1" Type="http://schemas.openxmlformats.org/officeDocument/2006/relationships/image" Target="../media/image45.png"/><Relationship Id="rId10" Type="http://schemas.openxmlformats.org/officeDocument/2006/relationships/image" Target="../media/image28.png"/><Relationship Id="rId12" Type="http://schemas.openxmlformats.org/officeDocument/2006/relationships/image" Target="../media/image31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1" Type="http://schemas.openxmlformats.org/officeDocument/2006/relationships/image" Target="../media/image40.png"/><Relationship Id="rId10" Type="http://schemas.openxmlformats.org/officeDocument/2006/relationships/image" Target="../media/image36.png"/><Relationship Id="rId12" Type="http://schemas.openxmlformats.org/officeDocument/2006/relationships/image" Target="../media/image35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0" Type="http://schemas.openxmlformats.org/officeDocument/2006/relationships/image" Target="../media/image41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1" Type="http://schemas.openxmlformats.org/officeDocument/2006/relationships/image" Target="../media/image33.png"/><Relationship Id="rId10" Type="http://schemas.openxmlformats.org/officeDocument/2006/relationships/image" Target="../media/image34.png"/><Relationship Id="rId12" Type="http://schemas.openxmlformats.org/officeDocument/2006/relationships/image" Target="../media/image37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1" Type="http://schemas.openxmlformats.org/officeDocument/2006/relationships/image" Target="../media/image39.png"/><Relationship Id="rId10" Type="http://schemas.openxmlformats.org/officeDocument/2006/relationships/image" Target="../media/image42.png"/><Relationship Id="rId12" Type="http://schemas.openxmlformats.org/officeDocument/2006/relationships/image" Target="../media/image38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0" Type="http://schemas.openxmlformats.org/officeDocument/2006/relationships/image" Target="../media/image5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0" Type="http://schemas.openxmlformats.org/officeDocument/2006/relationships/image" Target="../media/image15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1" Type="http://schemas.openxmlformats.org/officeDocument/2006/relationships/image" Target="../media/image19.png"/><Relationship Id="rId10" Type="http://schemas.openxmlformats.org/officeDocument/2006/relationships/image" Target="../media/image16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10" Type="http://schemas.openxmlformats.org/officeDocument/2006/relationships/image" Target="../media/image46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25"/>
          <p:cNvGrpSpPr/>
          <p:nvPr/>
        </p:nvGrpSpPr>
        <p:grpSpPr>
          <a:xfrm>
            <a:off x="306842" y="333721"/>
            <a:ext cx="8530315" cy="4672010"/>
            <a:chOff x="409123" y="263528"/>
            <a:chExt cx="11373754" cy="6229347"/>
          </a:xfrm>
        </p:grpSpPr>
        <p:sp>
          <p:nvSpPr>
            <p:cNvPr id="130" name="Google Shape;130;p25"/>
            <p:cNvSpPr/>
            <p:nvPr/>
          </p:nvSpPr>
          <p:spPr>
            <a:xfrm>
              <a:off x="412750" y="365125"/>
              <a:ext cx="11366500" cy="6127750"/>
            </a:xfrm>
            <a:prstGeom prst="roundRect">
              <a:avLst>
                <a:gd fmla="val 3403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4826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descr="스케치, 그림, 패턴, 두들이(가) 표시된 사진&#10;&#10;자동 생성된 설명" id="131" name="Google Shape;131;p25"/>
            <p:cNvPicPr preferRelativeResize="0"/>
            <p:nvPr/>
          </p:nvPicPr>
          <p:blipFill rotWithShape="1">
            <a:blip r:embed="rId3">
              <a:alphaModFix/>
            </a:blip>
            <a:srcRect b="0" l="0" r="554" t="50000"/>
            <a:stretch/>
          </p:blipFill>
          <p:spPr>
            <a:xfrm>
              <a:off x="409123" y="263528"/>
              <a:ext cx="11373754" cy="3214631"/>
            </a:xfrm>
            <a:custGeom>
              <a:rect b="b" l="l" r="r" t="t"/>
              <a:pathLst>
                <a:path extrusionOk="0" h="3214631" w="11366500">
                  <a:moveTo>
                    <a:pt x="208527" y="0"/>
                  </a:moveTo>
                  <a:lnTo>
                    <a:pt x="11157973" y="0"/>
                  </a:lnTo>
                  <a:cubicBezTo>
                    <a:pt x="11273139" y="0"/>
                    <a:pt x="11366500" y="93361"/>
                    <a:pt x="11366500" y="208527"/>
                  </a:cubicBezTo>
                  <a:lnTo>
                    <a:pt x="11366500" y="3214631"/>
                  </a:lnTo>
                  <a:lnTo>
                    <a:pt x="0" y="3214631"/>
                  </a:lnTo>
                  <a:lnTo>
                    <a:pt x="0" y="208527"/>
                  </a:lnTo>
                  <a:cubicBezTo>
                    <a:pt x="0" y="93361"/>
                    <a:pt x="93361" y="0"/>
                    <a:pt x="208527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pic>
        <p:nvPicPr>
          <p:cNvPr id="132" name="Google Shape;132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06862" y="197645"/>
            <a:ext cx="1035988" cy="593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339455" y="112558"/>
            <a:ext cx="763190" cy="763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64381" y="2290250"/>
            <a:ext cx="1135856" cy="1135856"/>
          </a:xfrm>
          <a:prstGeom prst="rect">
            <a:avLst/>
          </a:prstGeom>
          <a:noFill/>
          <a:ln>
            <a:noFill/>
          </a:ln>
          <a:effectLst>
            <a:outerShdw blurRad="139700" sx="106000" rotWithShape="0" algn="tl" dir="2700000" dist="38100" sy="106000">
              <a:srgbClr val="000000">
                <a:alpha val="40000"/>
              </a:srgbClr>
            </a:outerShdw>
          </a:effectLst>
        </p:spPr>
      </p:pic>
      <p:sp>
        <p:nvSpPr>
          <p:cNvPr id="135" name="Google Shape;135;p25"/>
          <p:cNvSpPr txBox="1"/>
          <p:nvPr/>
        </p:nvSpPr>
        <p:spPr>
          <a:xfrm>
            <a:off x="688170" y="3652200"/>
            <a:ext cx="3459300" cy="808200"/>
          </a:xfrm>
          <a:prstGeom prst="rect">
            <a:avLst/>
          </a:prstGeom>
          <a:noFill/>
          <a:ln>
            <a:noFill/>
          </a:ln>
          <a:effectLst>
            <a:outerShdw blurRad="76200" kx="-120000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카페가 입점할 </a:t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최적의 개척지를 찾아서!</a:t>
            </a:r>
            <a:endParaRPr sz="1100"/>
          </a:p>
        </p:txBody>
      </p:sp>
      <p:cxnSp>
        <p:nvCxnSpPr>
          <p:cNvPr id="136" name="Google Shape;136;p25"/>
          <p:cNvCxnSpPr/>
          <p:nvPr/>
        </p:nvCxnSpPr>
        <p:spPr>
          <a:xfrm>
            <a:off x="5984174" y="3821516"/>
            <a:ext cx="2427515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7" name="Google Shape;137;p25"/>
          <p:cNvSpPr txBox="1"/>
          <p:nvPr/>
        </p:nvSpPr>
        <p:spPr>
          <a:xfrm>
            <a:off x="5915025" y="3880800"/>
            <a:ext cx="8874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dk1"/>
                </a:solidFill>
              </a:rPr>
              <a:t>😉</a:t>
            </a:r>
            <a:r>
              <a:rPr b="1" lang="ko" sz="1800">
                <a:solidFill>
                  <a:schemeClr val="dk1"/>
                </a:solidFill>
              </a:rPr>
              <a:t>4조</a:t>
            </a:r>
            <a:endParaRPr b="1" sz="1800"/>
          </a:p>
        </p:txBody>
      </p:sp>
      <p:sp>
        <p:nvSpPr>
          <p:cNvPr id="138" name="Google Shape;138;p25"/>
          <p:cNvSpPr txBox="1"/>
          <p:nvPr/>
        </p:nvSpPr>
        <p:spPr>
          <a:xfrm>
            <a:off x="6700750" y="3846525"/>
            <a:ext cx="18759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7F7F7F"/>
                </a:solidFill>
              </a:rPr>
              <a:t>김혜란 문강민 박정현 </a:t>
            </a:r>
            <a:endParaRPr b="1" sz="1100">
              <a:solidFill>
                <a:srgbClr val="7F7F7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7F7F7F"/>
                </a:solidFill>
              </a:rPr>
              <a:t>안형민 이제희 채진기</a:t>
            </a:r>
            <a:endParaRPr b="1" sz="1100">
              <a:solidFill>
                <a:srgbClr val="7F7F7F"/>
              </a:solidFill>
            </a:endParaRPr>
          </a:p>
        </p:txBody>
      </p:sp>
      <p:sp>
        <p:nvSpPr>
          <p:cNvPr id="139" name="Google Shape;139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00800" y="3253587"/>
            <a:ext cx="1135875" cy="113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4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461" name="Google Shape;461;p3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34"/>
          <p:cNvSpPr txBox="1"/>
          <p:nvPr/>
        </p:nvSpPr>
        <p:spPr>
          <a:xfrm>
            <a:off x="642553" y="1258500"/>
            <a:ext cx="4519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3. 데이터 탐색 및 EDA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34"/>
          <p:cNvSpPr txBox="1"/>
          <p:nvPr/>
        </p:nvSpPr>
        <p:spPr>
          <a:xfrm>
            <a:off x="642549" y="1805175"/>
            <a:ext cx="3497400" cy="284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1차 데이터 수집 및 </a:t>
            </a:r>
            <a:r>
              <a:rPr b="1" lang="ko">
                <a:solidFill>
                  <a:schemeClr val="dk1"/>
                </a:solidFill>
              </a:rPr>
              <a:t>가공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464" name="Google Shape;464;p34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5" name="Google Shape;465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466" name="Google Shape;466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467" name="Google Shape;467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468" name="Google Shape;468;p3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469" name="Google Shape;469;p34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470" name="Google Shape;470;p34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71" name="Google Shape;471;p34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473" name="Google Shape;473;p34"/>
          <p:cNvSpPr txBox="1"/>
          <p:nvPr/>
        </p:nvSpPr>
        <p:spPr>
          <a:xfrm>
            <a:off x="1336750" y="412850"/>
            <a:ext cx="33711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chemeClr val="accent3"/>
                </a:solidFill>
              </a:rPr>
              <a:t>데이터 탐색 및 EDA</a:t>
            </a:r>
            <a:endParaRPr sz="1100"/>
          </a:p>
        </p:txBody>
      </p:sp>
      <p:sp>
        <p:nvSpPr>
          <p:cNvPr id="474" name="Google Shape;474;p34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475" name="Google Shape;475;p34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476" name="Google Shape;476;p34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477" name="Google Shape;477;p34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8" name="Google Shape;478;p34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9" name="Google Shape;479;p3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3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3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82" name="Google Shape;482;p34"/>
          <p:cNvSpPr txBox="1"/>
          <p:nvPr/>
        </p:nvSpPr>
        <p:spPr>
          <a:xfrm>
            <a:off x="4707874" y="1805175"/>
            <a:ext cx="349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2차 데이터 수집 및 가공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483" name="Google Shape;483;p34"/>
          <p:cNvSpPr/>
          <p:nvPr/>
        </p:nvSpPr>
        <p:spPr>
          <a:xfrm>
            <a:off x="705700" y="2126975"/>
            <a:ext cx="3371100" cy="500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rgbClr val="595959"/>
                </a:solidFill>
              </a:rPr>
              <a:t>서울시 공공 데이터 포털에서 </a:t>
            </a:r>
            <a:r>
              <a:rPr b="1" lang="ko" sz="1000">
                <a:solidFill>
                  <a:srgbClr val="595959"/>
                </a:solidFill>
              </a:rPr>
              <a:t>휴게음식점 데이터</a:t>
            </a:r>
            <a:r>
              <a:rPr lang="ko" sz="1000">
                <a:solidFill>
                  <a:srgbClr val="595959"/>
                </a:solidFill>
              </a:rPr>
              <a:t> 가공</a:t>
            </a:r>
            <a:endParaRPr sz="15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4" name="Google Shape;484;p34"/>
          <p:cNvSpPr/>
          <p:nvPr/>
        </p:nvSpPr>
        <p:spPr>
          <a:xfrm>
            <a:off x="705700" y="3041375"/>
            <a:ext cx="3371100" cy="500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595959"/>
                </a:solidFill>
              </a:rPr>
              <a:t>중저가형 / 고가형 카페 </a:t>
            </a:r>
            <a:r>
              <a:rPr b="1" lang="ko" sz="1000">
                <a:solidFill>
                  <a:srgbClr val="595959"/>
                </a:solidFill>
              </a:rPr>
              <a:t>분리</a:t>
            </a:r>
            <a:endParaRPr b="1" sz="15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5" name="Google Shape;485;p34"/>
          <p:cNvSpPr/>
          <p:nvPr/>
        </p:nvSpPr>
        <p:spPr>
          <a:xfrm>
            <a:off x="705700" y="3934175"/>
            <a:ext cx="3371100" cy="52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595959"/>
                </a:solidFill>
              </a:rPr>
              <a:t>카페의 </a:t>
            </a:r>
            <a:r>
              <a:rPr b="1" lang="ko" sz="1000">
                <a:solidFill>
                  <a:srgbClr val="595959"/>
                </a:solidFill>
              </a:rPr>
              <a:t>좌표 데이터</a:t>
            </a:r>
            <a:r>
              <a:rPr lang="ko" sz="1000">
                <a:solidFill>
                  <a:srgbClr val="595959"/>
                </a:solidFill>
              </a:rPr>
              <a:t> 출력 및 </a:t>
            </a:r>
            <a:r>
              <a:rPr b="1" lang="ko" sz="1000">
                <a:solidFill>
                  <a:srgbClr val="595959"/>
                </a:solidFill>
              </a:rPr>
              <a:t>결측값 제거</a:t>
            </a:r>
            <a:endParaRPr b="1"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86" name="Google Shape;486;p34"/>
          <p:cNvCxnSpPr>
            <a:stCxn id="483" idx="2"/>
            <a:endCxn id="484" idx="0"/>
          </p:cNvCxnSpPr>
          <p:nvPr/>
        </p:nvCxnSpPr>
        <p:spPr>
          <a:xfrm>
            <a:off x="2391250" y="2627075"/>
            <a:ext cx="0" cy="41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34"/>
          <p:cNvCxnSpPr>
            <a:stCxn id="484" idx="2"/>
            <a:endCxn id="485" idx="0"/>
          </p:cNvCxnSpPr>
          <p:nvPr/>
        </p:nvCxnSpPr>
        <p:spPr>
          <a:xfrm>
            <a:off x="2391250" y="3541475"/>
            <a:ext cx="0" cy="3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8" name="Google Shape;488;p34"/>
          <p:cNvSpPr/>
          <p:nvPr/>
        </p:nvSpPr>
        <p:spPr>
          <a:xfrm>
            <a:off x="6596275" y="2126975"/>
            <a:ext cx="10044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버스 정류장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9" name="Google Shape;489;p34"/>
          <p:cNvSpPr/>
          <p:nvPr/>
        </p:nvSpPr>
        <p:spPr>
          <a:xfrm>
            <a:off x="4495925" y="2126979"/>
            <a:ext cx="10044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지하철역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0" name="Google Shape;490;p34"/>
          <p:cNvSpPr/>
          <p:nvPr/>
        </p:nvSpPr>
        <p:spPr>
          <a:xfrm>
            <a:off x="5546100" y="2126975"/>
            <a:ext cx="10044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학교&amp;학원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1" name="Google Shape;491;p34"/>
          <p:cNvSpPr/>
          <p:nvPr/>
        </p:nvSpPr>
        <p:spPr>
          <a:xfrm>
            <a:off x="7646450" y="2126975"/>
            <a:ext cx="10044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기업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2" name="Google Shape;492;p34"/>
          <p:cNvSpPr/>
          <p:nvPr/>
        </p:nvSpPr>
        <p:spPr>
          <a:xfrm>
            <a:off x="5789525" y="3846275"/>
            <a:ext cx="1587600" cy="414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GEOCODING으로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latin typeface="Malgun Gothic"/>
                <a:ea typeface="Malgun Gothic"/>
                <a:cs typeface="Malgun Gothic"/>
                <a:sym typeface="Malgun Gothic"/>
              </a:rPr>
              <a:t>좌표 데이터 출력</a:t>
            </a:r>
            <a:endParaRPr b="1"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93" name="Google Shape;493;p34"/>
          <p:cNvCxnSpPr>
            <a:stCxn id="489" idx="2"/>
            <a:endCxn id="492" idx="0"/>
          </p:cNvCxnSpPr>
          <p:nvPr/>
        </p:nvCxnSpPr>
        <p:spPr>
          <a:xfrm>
            <a:off x="4998125" y="2492979"/>
            <a:ext cx="1585200" cy="135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4" name="Google Shape;494;p34"/>
          <p:cNvCxnSpPr>
            <a:stCxn id="490" idx="2"/>
            <a:endCxn id="492" idx="0"/>
          </p:cNvCxnSpPr>
          <p:nvPr/>
        </p:nvCxnSpPr>
        <p:spPr>
          <a:xfrm>
            <a:off x="6048300" y="2492975"/>
            <a:ext cx="534900" cy="135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5" name="Google Shape;495;p34"/>
          <p:cNvCxnSpPr>
            <a:stCxn id="488" idx="2"/>
            <a:endCxn id="492" idx="0"/>
          </p:cNvCxnSpPr>
          <p:nvPr/>
        </p:nvCxnSpPr>
        <p:spPr>
          <a:xfrm flipH="1">
            <a:off x="6583375" y="2492975"/>
            <a:ext cx="515100" cy="135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6" name="Google Shape;496;p34"/>
          <p:cNvCxnSpPr>
            <a:stCxn id="491" idx="2"/>
            <a:endCxn id="492" idx="0"/>
          </p:cNvCxnSpPr>
          <p:nvPr/>
        </p:nvCxnSpPr>
        <p:spPr>
          <a:xfrm flipH="1">
            <a:off x="6583250" y="2492975"/>
            <a:ext cx="1565400" cy="135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35"/>
          <p:cNvSpPr/>
          <p:nvPr/>
        </p:nvSpPr>
        <p:spPr>
          <a:xfrm>
            <a:off x="314188" y="32639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502" name="Google Shape;502;p3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35"/>
          <p:cNvSpPr txBox="1"/>
          <p:nvPr/>
        </p:nvSpPr>
        <p:spPr>
          <a:xfrm>
            <a:off x="642553" y="1258500"/>
            <a:ext cx="4519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3. 데이터 탐색 및 EDA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35"/>
          <p:cNvSpPr txBox="1"/>
          <p:nvPr/>
        </p:nvSpPr>
        <p:spPr>
          <a:xfrm>
            <a:off x="642549" y="1728975"/>
            <a:ext cx="349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데이터 수집 및 전처리 과정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505" name="Google Shape;505;p35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6" name="Google Shape;506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507" name="Google Shape;507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508" name="Google Shape;508;p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509" name="Google Shape;509;p3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510" name="Google Shape;510;p35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511" name="Google Shape;511;p35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12" name="Google Shape;512;p35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13" name="Google Shape;513;p35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514" name="Google Shape;514;p35"/>
          <p:cNvSpPr txBox="1"/>
          <p:nvPr/>
        </p:nvSpPr>
        <p:spPr>
          <a:xfrm>
            <a:off x="1336750" y="412850"/>
            <a:ext cx="34974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chemeClr val="accent3"/>
                </a:solidFill>
              </a:rPr>
              <a:t>데이터 탐색 및 EDA</a:t>
            </a:r>
            <a:endParaRPr sz="1100"/>
          </a:p>
        </p:txBody>
      </p:sp>
      <p:sp>
        <p:nvSpPr>
          <p:cNvPr id="515" name="Google Shape;515;p35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516" name="Google Shape;516;p35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517" name="Google Shape;517;p35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518" name="Google Shape;518;p35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9" name="Google Shape;519;p35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0" name="Google Shape;520;p3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p3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3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23" name="Google Shape;523;p35"/>
          <p:cNvSpPr txBox="1"/>
          <p:nvPr/>
        </p:nvSpPr>
        <p:spPr>
          <a:xfrm>
            <a:off x="4707874" y="1728975"/>
            <a:ext cx="349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4" name="Google Shape;524;p35"/>
          <p:cNvGrpSpPr/>
          <p:nvPr/>
        </p:nvGrpSpPr>
        <p:grpSpPr>
          <a:xfrm>
            <a:off x="4003277" y="1450126"/>
            <a:ext cx="4012258" cy="3215576"/>
            <a:chOff x="4139950" y="1728963"/>
            <a:chExt cx="2974025" cy="2273938"/>
          </a:xfrm>
        </p:grpSpPr>
        <p:pic>
          <p:nvPicPr>
            <p:cNvPr id="525" name="Google Shape;525;p35"/>
            <p:cNvPicPr preferRelativeResize="0"/>
            <p:nvPr/>
          </p:nvPicPr>
          <p:blipFill rotWithShape="1">
            <a:blip r:embed="rId10">
              <a:alphaModFix/>
            </a:blip>
            <a:srcRect b="0" l="0" r="91976" t="0"/>
            <a:stretch/>
          </p:blipFill>
          <p:spPr>
            <a:xfrm>
              <a:off x="4139950" y="1728975"/>
              <a:ext cx="376674" cy="22739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6" name="Google Shape;526;p35"/>
            <p:cNvPicPr preferRelativeResize="0"/>
            <p:nvPr/>
          </p:nvPicPr>
          <p:blipFill rotWithShape="1">
            <a:blip r:embed="rId10">
              <a:alphaModFix/>
            </a:blip>
            <a:srcRect b="0" l="44671" r="0" t="0"/>
            <a:stretch/>
          </p:blipFill>
          <p:spPr>
            <a:xfrm>
              <a:off x="4516624" y="1728963"/>
              <a:ext cx="2597351" cy="227392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27" name="Google Shape;527;p35"/>
          <p:cNvPicPr preferRelativeResize="0"/>
          <p:nvPr/>
        </p:nvPicPr>
        <p:blipFill rotWithShape="1">
          <a:blip r:embed="rId10">
            <a:alphaModFix/>
          </a:blip>
          <a:srcRect b="47869" l="8578" r="73538" t="6752"/>
          <a:stretch/>
        </p:blipFill>
        <p:spPr>
          <a:xfrm>
            <a:off x="7375200" y="1182300"/>
            <a:ext cx="1216349" cy="1556375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35"/>
          <p:cNvSpPr/>
          <p:nvPr/>
        </p:nvSpPr>
        <p:spPr>
          <a:xfrm>
            <a:off x="743900" y="2065725"/>
            <a:ext cx="23739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latin typeface="Malgun Gothic"/>
                <a:ea typeface="Malgun Gothic"/>
                <a:cs typeface="Malgun Gothic"/>
                <a:sym typeface="Malgun Gothic"/>
              </a:rPr>
              <a:t>위도/경도 데이터 필요</a:t>
            </a:r>
            <a:endParaRPr b="1"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9" name="Google Shape;529;p35"/>
          <p:cNvSpPr/>
          <p:nvPr/>
        </p:nvSpPr>
        <p:spPr>
          <a:xfrm>
            <a:off x="743900" y="2600425"/>
            <a:ext cx="23739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latin typeface="Malgun Gothic"/>
                <a:ea typeface="Malgun Gothic"/>
                <a:cs typeface="Malgun Gothic"/>
                <a:sym typeface="Malgun Gothic"/>
              </a:rPr>
              <a:t>도로명 주소 -&gt; </a:t>
            </a:r>
            <a:r>
              <a:rPr b="1" lang="ko" sz="1000">
                <a:latin typeface="Malgun Gothic"/>
                <a:ea typeface="Malgun Gothic"/>
                <a:cs typeface="Malgun Gothic"/>
                <a:sym typeface="Malgun Gothic"/>
              </a:rPr>
              <a:t>위도</a:t>
            </a:r>
            <a:r>
              <a:rPr b="1" lang="ko" sz="1000">
                <a:latin typeface="Malgun Gothic"/>
                <a:ea typeface="Malgun Gothic"/>
                <a:cs typeface="Malgun Gothic"/>
                <a:sym typeface="Malgun Gothic"/>
              </a:rPr>
              <a:t>/경도</a:t>
            </a:r>
            <a:endParaRPr b="1"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0" name="Google Shape;530;p35"/>
          <p:cNvSpPr/>
          <p:nvPr/>
        </p:nvSpPr>
        <p:spPr>
          <a:xfrm>
            <a:off x="743900" y="3149463"/>
            <a:ext cx="23739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latin typeface="Malgun Gothic"/>
                <a:ea typeface="Malgun Gothic"/>
                <a:cs typeface="Malgun Gothic"/>
                <a:sym typeface="Malgun Gothic"/>
              </a:rPr>
              <a:t>산점도 작성</a:t>
            </a:r>
            <a:endParaRPr b="1"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5"/>
          <p:cNvSpPr/>
          <p:nvPr/>
        </p:nvSpPr>
        <p:spPr>
          <a:xfrm>
            <a:off x="743900" y="3705675"/>
            <a:ext cx="23739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latin typeface="Malgun Gothic"/>
                <a:ea typeface="Malgun Gothic"/>
                <a:cs typeface="Malgun Gothic"/>
                <a:sym typeface="Malgun Gothic"/>
              </a:rPr>
              <a:t>구역 세분화</a:t>
            </a:r>
            <a:endParaRPr b="1"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2" name="Google Shape;532;p35"/>
          <p:cNvSpPr/>
          <p:nvPr/>
        </p:nvSpPr>
        <p:spPr>
          <a:xfrm>
            <a:off x="743900" y="4261875"/>
            <a:ext cx="23739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latin typeface="Malgun Gothic"/>
                <a:ea typeface="Malgun Gothic"/>
                <a:cs typeface="Malgun Gothic"/>
                <a:sym typeface="Malgun Gothic"/>
              </a:rPr>
              <a:t>그리드 기법 도입</a:t>
            </a:r>
            <a:endParaRPr b="1"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533" name="Google Shape;533;p35"/>
          <p:cNvCxnSpPr>
            <a:stCxn id="528" idx="2"/>
            <a:endCxn id="529" idx="0"/>
          </p:cNvCxnSpPr>
          <p:nvPr/>
        </p:nvCxnSpPr>
        <p:spPr>
          <a:xfrm>
            <a:off x="1930850" y="2431725"/>
            <a:ext cx="0" cy="16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4" name="Google Shape;534;p35"/>
          <p:cNvCxnSpPr>
            <a:stCxn id="529" idx="2"/>
            <a:endCxn id="530" idx="0"/>
          </p:cNvCxnSpPr>
          <p:nvPr/>
        </p:nvCxnSpPr>
        <p:spPr>
          <a:xfrm>
            <a:off x="1930850" y="2966425"/>
            <a:ext cx="0" cy="18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35"/>
          <p:cNvCxnSpPr>
            <a:stCxn id="530" idx="2"/>
            <a:endCxn id="531" idx="0"/>
          </p:cNvCxnSpPr>
          <p:nvPr/>
        </p:nvCxnSpPr>
        <p:spPr>
          <a:xfrm>
            <a:off x="1930850" y="3515463"/>
            <a:ext cx="0" cy="19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35"/>
          <p:cNvCxnSpPr>
            <a:stCxn id="531" idx="2"/>
            <a:endCxn id="532" idx="0"/>
          </p:cNvCxnSpPr>
          <p:nvPr/>
        </p:nvCxnSpPr>
        <p:spPr>
          <a:xfrm>
            <a:off x="1930850" y="4071675"/>
            <a:ext cx="0" cy="19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6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542" name="Google Shape;542;p3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p36"/>
          <p:cNvSpPr txBox="1"/>
          <p:nvPr/>
        </p:nvSpPr>
        <p:spPr>
          <a:xfrm>
            <a:off x="642553" y="1258500"/>
            <a:ext cx="4519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3. 데이터 탐색 및 EDA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36"/>
          <p:cNvSpPr txBox="1"/>
          <p:nvPr/>
        </p:nvSpPr>
        <p:spPr>
          <a:xfrm>
            <a:off x="642549" y="1728975"/>
            <a:ext cx="349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그리드를 통한 데이터 탐색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545" name="Google Shape;545;p36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6" name="Google Shape;546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547" name="Google Shape;547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548" name="Google Shape;548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549" name="Google Shape;549;p3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550" name="Google Shape;550;p36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551" name="Google Shape;551;p36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52" name="Google Shape;552;p36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53" name="Google Shape;553;p36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554" name="Google Shape;554;p36"/>
          <p:cNvSpPr txBox="1"/>
          <p:nvPr/>
        </p:nvSpPr>
        <p:spPr>
          <a:xfrm>
            <a:off x="1336750" y="412850"/>
            <a:ext cx="33711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chemeClr val="accent3"/>
                </a:solidFill>
              </a:rPr>
              <a:t>데이터 탐색 및 EDA</a:t>
            </a:r>
            <a:endParaRPr sz="1100"/>
          </a:p>
        </p:txBody>
      </p:sp>
      <p:sp>
        <p:nvSpPr>
          <p:cNvPr id="555" name="Google Shape;555;p36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556" name="Google Shape;556;p36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557" name="Google Shape;557;p36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558" name="Google Shape;558;p36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9" name="Google Shape;559;p36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0" name="Google Shape;560;p3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p3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3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63" name="Google Shape;563;p36"/>
          <p:cNvSpPr/>
          <p:nvPr/>
        </p:nvSpPr>
        <p:spPr>
          <a:xfrm>
            <a:off x="4707868" y="2126986"/>
            <a:ext cx="3807600" cy="232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95959"/>
              </a:solidFill>
            </a:endParaRPr>
          </a:p>
        </p:txBody>
      </p:sp>
      <p:pic>
        <p:nvPicPr>
          <p:cNvPr id="564" name="Google Shape;564;p3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622550" y="1881250"/>
            <a:ext cx="3892798" cy="2778076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sp>
        <p:nvSpPr>
          <p:cNvPr id="565" name="Google Shape;565;p36"/>
          <p:cNvSpPr/>
          <p:nvPr/>
        </p:nvSpPr>
        <p:spPr>
          <a:xfrm>
            <a:off x="1718825" y="2191200"/>
            <a:ext cx="1896900" cy="500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그리드 기법 이용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36"/>
          <p:cNvSpPr/>
          <p:nvPr/>
        </p:nvSpPr>
        <p:spPr>
          <a:xfrm>
            <a:off x="1059875" y="3033250"/>
            <a:ext cx="3214800" cy="500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서울시를 </a:t>
            </a:r>
            <a:r>
              <a:rPr b="1" lang="ko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300×300m 격자</a:t>
            </a:r>
            <a:r>
              <a:rPr lang="ko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로 분할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567" name="Google Shape;567;p36"/>
          <p:cNvSpPr/>
          <p:nvPr/>
        </p:nvSpPr>
        <p:spPr>
          <a:xfrm>
            <a:off x="1141475" y="3939500"/>
            <a:ext cx="3051600" cy="500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그리드 별 시설물에 대한 정보 저장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568" name="Google Shape;568;p36"/>
          <p:cNvCxnSpPr>
            <a:stCxn id="565" idx="2"/>
            <a:endCxn id="566" idx="0"/>
          </p:cNvCxnSpPr>
          <p:nvPr/>
        </p:nvCxnSpPr>
        <p:spPr>
          <a:xfrm>
            <a:off x="2667275" y="2691300"/>
            <a:ext cx="0" cy="34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9" name="Google Shape;569;p36"/>
          <p:cNvCxnSpPr>
            <a:stCxn id="566" idx="2"/>
            <a:endCxn id="567" idx="0"/>
          </p:cNvCxnSpPr>
          <p:nvPr/>
        </p:nvCxnSpPr>
        <p:spPr>
          <a:xfrm>
            <a:off x="2667275" y="3533350"/>
            <a:ext cx="0" cy="40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37"/>
          <p:cNvSpPr/>
          <p:nvPr/>
        </p:nvSpPr>
        <p:spPr>
          <a:xfrm>
            <a:off x="261213" y="27509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575" name="Google Shape;575;p3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37"/>
          <p:cNvSpPr txBox="1"/>
          <p:nvPr/>
        </p:nvSpPr>
        <p:spPr>
          <a:xfrm>
            <a:off x="642553" y="1258500"/>
            <a:ext cx="4519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3. 데이터 탐색 및 EDA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37"/>
          <p:cNvSpPr txBox="1"/>
          <p:nvPr/>
        </p:nvSpPr>
        <p:spPr>
          <a:xfrm>
            <a:off x="642549" y="1728975"/>
            <a:ext cx="349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그리드를 통한 데이터 추출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578" name="Google Shape;578;p37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9" name="Google Shape;579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580" name="Google Shape;580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581" name="Google Shape;581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582" name="Google Shape;582;p3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583" name="Google Shape;583;p37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584" name="Google Shape;584;p37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85" name="Google Shape;585;p37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86" name="Google Shape;586;p37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587" name="Google Shape;587;p37"/>
          <p:cNvSpPr txBox="1"/>
          <p:nvPr/>
        </p:nvSpPr>
        <p:spPr>
          <a:xfrm>
            <a:off x="1336750" y="412850"/>
            <a:ext cx="34317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chemeClr val="accent3"/>
                </a:solidFill>
              </a:rPr>
              <a:t>데이터 탐색 및 EDA</a:t>
            </a:r>
            <a:endParaRPr sz="1100"/>
          </a:p>
        </p:txBody>
      </p:sp>
      <p:sp>
        <p:nvSpPr>
          <p:cNvPr id="588" name="Google Shape;588;p37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589" name="Google Shape;589;p37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590" name="Google Shape;590;p37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591" name="Google Shape;591;p37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2" name="Google Shape;592;p37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3" name="Google Shape;593;p3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3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3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96" name="Google Shape;596;p37"/>
          <p:cNvSpPr/>
          <p:nvPr/>
        </p:nvSpPr>
        <p:spPr>
          <a:xfrm>
            <a:off x="1018250" y="3478975"/>
            <a:ext cx="16659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그리드의 중심좌표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7" name="Google Shape;597;p37"/>
          <p:cNvSpPr/>
          <p:nvPr/>
        </p:nvSpPr>
        <p:spPr>
          <a:xfrm>
            <a:off x="2770175" y="3478975"/>
            <a:ext cx="16659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시설물의 종류와 수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8" name="Google Shape;598;p37"/>
          <p:cNvSpPr/>
          <p:nvPr/>
        </p:nvSpPr>
        <p:spPr>
          <a:xfrm>
            <a:off x="6269900" y="3478975"/>
            <a:ext cx="16659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밀도의 상위 5% 여부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9" name="Google Shape;599;p37"/>
          <p:cNvSpPr/>
          <p:nvPr/>
        </p:nvSpPr>
        <p:spPr>
          <a:xfrm>
            <a:off x="4522100" y="3478963"/>
            <a:ext cx="1665900" cy="366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카페 밀도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00" name="Google Shape;600;p37"/>
          <p:cNvSpPr/>
          <p:nvPr/>
        </p:nvSpPr>
        <p:spPr>
          <a:xfrm>
            <a:off x="3466250" y="2131250"/>
            <a:ext cx="1947900" cy="500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latin typeface="Malgun Gothic"/>
                <a:ea typeface="Malgun Gothic"/>
                <a:cs typeface="Malgun Gothic"/>
                <a:sym typeface="Malgun Gothic"/>
              </a:rPr>
              <a:t>그리드</a:t>
            </a:r>
            <a:endParaRPr b="1" sz="12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601" name="Google Shape;601;p37"/>
          <p:cNvCxnSpPr>
            <a:stCxn id="600" idx="2"/>
            <a:endCxn id="596" idx="0"/>
          </p:cNvCxnSpPr>
          <p:nvPr/>
        </p:nvCxnSpPr>
        <p:spPr>
          <a:xfrm flipH="1">
            <a:off x="1851200" y="2631350"/>
            <a:ext cx="2589000" cy="84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2" name="Google Shape;602;p37"/>
          <p:cNvCxnSpPr>
            <a:stCxn id="597" idx="0"/>
            <a:endCxn id="600" idx="2"/>
          </p:cNvCxnSpPr>
          <p:nvPr/>
        </p:nvCxnSpPr>
        <p:spPr>
          <a:xfrm flipH="1" rot="10800000">
            <a:off x="3603125" y="2631475"/>
            <a:ext cx="837000" cy="84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3" name="Google Shape;603;p37"/>
          <p:cNvCxnSpPr>
            <a:stCxn id="600" idx="2"/>
            <a:endCxn id="599" idx="0"/>
          </p:cNvCxnSpPr>
          <p:nvPr/>
        </p:nvCxnSpPr>
        <p:spPr>
          <a:xfrm>
            <a:off x="4440200" y="2631350"/>
            <a:ext cx="915000" cy="84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37"/>
          <p:cNvCxnSpPr>
            <a:stCxn id="600" idx="2"/>
            <a:endCxn id="598" idx="0"/>
          </p:cNvCxnSpPr>
          <p:nvPr/>
        </p:nvCxnSpPr>
        <p:spPr>
          <a:xfrm>
            <a:off x="4440200" y="2631350"/>
            <a:ext cx="2662800" cy="84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5" name="Google Shape;605;p37"/>
          <p:cNvSpPr/>
          <p:nvPr/>
        </p:nvSpPr>
        <p:spPr>
          <a:xfrm>
            <a:off x="561050" y="4111250"/>
            <a:ext cx="8060400" cy="43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595959"/>
                </a:solidFill>
              </a:rPr>
              <a:t>카페의 </a:t>
            </a:r>
            <a:r>
              <a:rPr b="1" lang="ko" sz="1200">
                <a:solidFill>
                  <a:srgbClr val="595959"/>
                </a:solidFill>
              </a:rPr>
              <a:t>밀도가 높은</a:t>
            </a:r>
            <a:r>
              <a:rPr lang="ko" sz="1100">
                <a:solidFill>
                  <a:srgbClr val="595959"/>
                </a:solidFill>
              </a:rPr>
              <a:t> 그리드를 찾은 후 해당 그리드의 </a:t>
            </a:r>
            <a:r>
              <a:rPr b="1" lang="ko" sz="1200">
                <a:solidFill>
                  <a:srgbClr val="595959"/>
                </a:solidFill>
              </a:rPr>
              <a:t>특징을 모델링에 이용</a:t>
            </a:r>
            <a:endParaRPr b="1" sz="12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8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611" name="Google Shape;611;p3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38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3" name="Google Shape;613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614" name="Google Shape;614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615" name="Google Shape;615;p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616" name="Google Shape;616;p3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617" name="Google Shape;617;p38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618" name="Google Shape;618;p38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621" name="Google Shape;621;p38"/>
          <p:cNvSpPr txBox="1"/>
          <p:nvPr/>
        </p:nvSpPr>
        <p:spPr>
          <a:xfrm>
            <a:off x="1336750" y="412850"/>
            <a:ext cx="3396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</a:t>
            </a:r>
            <a:r>
              <a:rPr lang="ko" sz="1100">
                <a:solidFill>
                  <a:srgbClr val="A5A5A5"/>
                </a:solidFill>
              </a:rPr>
              <a:t> 모델링 &amp; 시각화</a:t>
            </a:r>
            <a:endParaRPr sz="1100"/>
          </a:p>
        </p:txBody>
      </p:sp>
      <p:sp>
        <p:nvSpPr>
          <p:cNvPr id="622" name="Google Shape;622;p38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623" name="Google Shape;623;p38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624" name="Google Shape;624;p38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625" name="Google Shape;625;p38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6" name="Google Shape;626;p38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7" name="Google Shape;627;p3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3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3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630" name="Google Shape;630;p38"/>
          <p:cNvCxnSpPr/>
          <p:nvPr/>
        </p:nvCxnSpPr>
        <p:spPr>
          <a:xfrm flipH="1" rot="10800000">
            <a:off x="888471" y="1992445"/>
            <a:ext cx="2329500" cy="1260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31" name="Google Shape;631;p38"/>
          <p:cNvSpPr txBox="1"/>
          <p:nvPr/>
        </p:nvSpPr>
        <p:spPr>
          <a:xfrm>
            <a:off x="881609" y="1632133"/>
            <a:ext cx="2283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랜덤포레스트 모델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38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3" name="Google Shape;633;p3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100000" y="1436825"/>
            <a:ext cx="4292380" cy="2936351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38"/>
          <p:cNvSpPr/>
          <p:nvPr/>
        </p:nvSpPr>
        <p:spPr>
          <a:xfrm>
            <a:off x="642550" y="2069350"/>
            <a:ext cx="2745300" cy="26223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38"/>
          <p:cNvSpPr txBox="1"/>
          <p:nvPr/>
        </p:nvSpPr>
        <p:spPr>
          <a:xfrm>
            <a:off x="1648000" y="2152100"/>
            <a:ext cx="828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dk1"/>
                </a:solidFill>
              </a:rPr>
              <a:t>목적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38"/>
          <p:cNvSpPr txBox="1"/>
          <p:nvPr/>
        </p:nvSpPr>
        <p:spPr>
          <a:xfrm>
            <a:off x="1182944" y="2541932"/>
            <a:ext cx="16809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62626"/>
                </a:solidFill>
              </a:rPr>
              <a:t>저가형 카페 주변 특징</a:t>
            </a:r>
            <a:endParaRPr sz="1200">
              <a:solidFill>
                <a:srgbClr val="26262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62626"/>
                </a:solidFill>
              </a:rPr>
              <a:t>                vs</a:t>
            </a:r>
            <a:endParaRPr sz="1200">
              <a:solidFill>
                <a:srgbClr val="26262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262626"/>
                </a:solidFill>
              </a:rPr>
              <a:t>고가형 카페 주변 특징</a:t>
            </a:r>
            <a:endParaRPr sz="1200">
              <a:solidFill>
                <a:srgbClr val="262626"/>
              </a:solidFill>
            </a:endParaRPr>
          </a:p>
        </p:txBody>
      </p:sp>
      <p:cxnSp>
        <p:nvCxnSpPr>
          <p:cNvPr id="637" name="Google Shape;637;p38"/>
          <p:cNvCxnSpPr/>
          <p:nvPr/>
        </p:nvCxnSpPr>
        <p:spPr>
          <a:xfrm>
            <a:off x="1963894" y="3189257"/>
            <a:ext cx="0" cy="687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8" name="Google Shape;638;p38"/>
          <p:cNvSpPr/>
          <p:nvPr/>
        </p:nvSpPr>
        <p:spPr>
          <a:xfrm>
            <a:off x="2172400" y="3358750"/>
            <a:ext cx="722399" cy="2615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how?</a:t>
            </a:r>
          </a:p>
        </p:txBody>
      </p:sp>
      <p:sp>
        <p:nvSpPr>
          <p:cNvPr id="639" name="Google Shape;639;p38"/>
          <p:cNvSpPr txBox="1"/>
          <p:nvPr/>
        </p:nvSpPr>
        <p:spPr>
          <a:xfrm>
            <a:off x="561050" y="3946650"/>
            <a:ext cx="2924700" cy="531000"/>
          </a:xfrm>
          <a:prstGeom prst="rect">
            <a:avLst/>
          </a:prstGeom>
          <a:noFill/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</a:rPr>
              <a:t>랜덤포레스트 모델을 활용하여      </a:t>
            </a:r>
            <a:endParaRPr b="1" sz="15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</a:rPr>
              <a:t>특성 중요도를 출력!</a:t>
            </a:r>
            <a:endParaRPr b="1"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39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645" name="Google Shape;645;p3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39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7" name="Google Shape;647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648" name="Google Shape;648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649" name="Google Shape;649;p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650" name="Google Shape;650;p3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651" name="Google Shape;651;p39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652" name="Google Shape;652;p39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655" name="Google Shape;655;p39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656" name="Google Shape;656;p39"/>
          <p:cNvSpPr txBox="1"/>
          <p:nvPr/>
        </p:nvSpPr>
        <p:spPr>
          <a:xfrm>
            <a:off x="7384624" y="-370625"/>
            <a:ext cx="681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657" name="Google Shape;657;p39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658" name="Google Shape;658;p39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659" name="Google Shape;659;p39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0" name="Google Shape;660;p39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1" name="Google Shape;661;p3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3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Google Shape;663;p3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64" name="Google Shape;664;p39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39"/>
          <p:cNvSpPr txBox="1"/>
          <p:nvPr/>
        </p:nvSpPr>
        <p:spPr>
          <a:xfrm>
            <a:off x="903768" y="1658850"/>
            <a:ext cx="4129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랜덤포레스트 모델 - </a:t>
            </a:r>
            <a:r>
              <a:rPr lang="ko" sz="1800">
                <a:solidFill>
                  <a:srgbClr val="547FCA"/>
                </a:solidFill>
              </a:rPr>
              <a:t>특성 중요도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66" name="Google Shape;666;p39"/>
          <p:cNvCxnSpPr/>
          <p:nvPr/>
        </p:nvCxnSpPr>
        <p:spPr>
          <a:xfrm flipH="1" rot="10800000">
            <a:off x="888471" y="1992445"/>
            <a:ext cx="3660000" cy="1260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67" name="Google Shape;667;p3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798750" y="2178625"/>
            <a:ext cx="3615760" cy="2294425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</p:pic>
      <p:sp>
        <p:nvSpPr>
          <p:cNvPr id="668" name="Google Shape;668;p39"/>
          <p:cNvSpPr/>
          <p:nvPr/>
        </p:nvSpPr>
        <p:spPr>
          <a:xfrm>
            <a:off x="7627575" y="3231800"/>
            <a:ext cx="438600" cy="4386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669" name="Google Shape;669;p3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77250" y="2178625"/>
            <a:ext cx="3615750" cy="2298066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</p:pic>
      <p:sp>
        <p:nvSpPr>
          <p:cNvPr id="670" name="Google Shape;670;p39"/>
          <p:cNvSpPr/>
          <p:nvPr/>
        </p:nvSpPr>
        <p:spPr>
          <a:xfrm>
            <a:off x="3722150" y="3141550"/>
            <a:ext cx="438600" cy="4386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40"/>
          <p:cNvSpPr/>
          <p:nvPr/>
        </p:nvSpPr>
        <p:spPr>
          <a:xfrm>
            <a:off x="314188" y="32639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676" name="Google Shape;676;p4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7" name="Google Shape;677;p40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8" name="Google Shape;678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679" name="Google Shape;679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680" name="Google Shape;680;p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681" name="Google Shape;681;p4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682" name="Google Shape;682;p40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683" name="Google Shape;683;p40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686" name="Google Shape;686;p40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687" name="Google Shape;687;p40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688" name="Google Shape;688;p40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689" name="Google Shape;689;p40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690" name="Google Shape;690;p40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91" name="Google Shape;691;p40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2" name="Google Shape;692;p4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3" name="Google Shape;693;p4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Google Shape;694;p4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95" name="Google Shape;695;p40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40"/>
          <p:cNvSpPr txBox="1"/>
          <p:nvPr/>
        </p:nvSpPr>
        <p:spPr>
          <a:xfrm>
            <a:off x="903776" y="1658850"/>
            <a:ext cx="4506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클러스터링 모델(고가형)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97" name="Google Shape;697;p40"/>
          <p:cNvCxnSpPr/>
          <p:nvPr/>
        </p:nvCxnSpPr>
        <p:spPr>
          <a:xfrm flipH="1" rot="10800000">
            <a:off x="973451" y="2002950"/>
            <a:ext cx="2579700" cy="210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98" name="Google Shape;698;p40"/>
          <p:cNvSpPr txBox="1"/>
          <p:nvPr/>
        </p:nvSpPr>
        <p:spPr>
          <a:xfrm>
            <a:off x="6805875" y="3055200"/>
            <a:ext cx="1837800" cy="377100"/>
          </a:xfrm>
          <a:prstGeom prst="rect">
            <a:avLst/>
          </a:prstGeom>
          <a:noFill/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</a:rPr>
              <a:t>K=4로 설정</a:t>
            </a:r>
            <a:endParaRPr b="1" sz="2000">
              <a:solidFill>
                <a:schemeClr val="dk1"/>
              </a:solidFill>
            </a:endParaRPr>
          </a:p>
        </p:txBody>
      </p:sp>
      <p:pic>
        <p:nvPicPr>
          <p:cNvPr id="699" name="Google Shape;699;p4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86050" y="2322925"/>
            <a:ext cx="2815206" cy="215582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</p:pic>
      <p:pic>
        <p:nvPicPr>
          <p:cNvPr id="700" name="Google Shape;700;p4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576900" y="2306480"/>
            <a:ext cx="2815198" cy="21887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</p:pic>
      <p:sp>
        <p:nvSpPr>
          <p:cNvPr id="701" name="Google Shape;701;p40"/>
          <p:cNvSpPr/>
          <p:nvPr/>
        </p:nvSpPr>
        <p:spPr>
          <a:xfrm>
            <a:off x="6251325" y="3070650"/>
            <a:ext cx="689700" cy="34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8DA9DB"/>
          </a:solidFill>
          <a:ln cap="flat" cmpd="sng" w="9525">
            <a:solidFill>
              <a:srgbClr val="8DA9D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41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707" name="Google Shape;707;p4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41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9" name="Google Shape;709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710" name="Google Shape;710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711" name="Google Shape;711;p4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712" name="Google Shape;712;p4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713" name="Google Shape;713;p41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714" name="Google Shape;714;p41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15" name="Google Shape;715;p41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16" name="Google Shape;716;p41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717" name="Google Shape;717;p41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718" name="Google Shape;718;p41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719" name="Google Shape;719;p41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720" name="Google Shape;720;p41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721" name="Google Shape;721;p41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22" name="Google Shape;722;p41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3" name="Google Shape;723;p4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" name="Google Shape;724;p4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725" name="Google Shape;725;p4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26" name="Google Shape;726;p41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41"/>
          <p:cNvSpPr txBox="1"/>
          <p:nvPr/>
        </p:nvSpPr>
        <p:spPr>
          <a:xfrm>
            <a:off x="903773" y="1658850"/>
            <a:ext cx="2853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클러스터링 </a:t>
            </a:r>
            <a:r>
              <a:rPr lang="ko" sz="1800">
                <a:solidFill>
                  <a:srgbClr val="547FCA"/>
                </a:solidFill>
              </a:rPr>
              <a:t>모델(고가</a:t>
            </a:r>
            <a:r>
              <a:rPr lang="ko" sz="1800">
                <a:solidFill>
                  <a:srgbClr val="547FCA"/>
                </a:solidFill>
              </a:rPr>
              <a:t>형)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41"/>
          <p:cNvSpPr/>
          <p:nvPr/>
        </p:nvSpPr>
        <p:spPr>
          <a:xfrm>
            <a:off x="5657800" y="2121650"/>
            <a:ext cx="2963700" cy="24111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41"/>
          <p:cNvSpPr txBox="1"/>
          <p:nvPr/>
        </p:nvSpPr>
        <p:spPr>
          <a:xfrm>
            <a:off x="5668000" y="2302100"/>
            <a:ext cx="29433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7F7F7F"/>
                </a:solidFill>
              </a:rPr>
              <a:t>카페 밀도가 상위 5%인 곳의 개수/</a:t>
            </a:r>
            <a:r>
              <a:rPr b="1" lang="ko" sz="1300">
                <a:solidFill>
                  <a:srgbClr val="7F7F7F"/>
                </a:solidFill>
              </a:rPr>
              <a:t>   </a:t>
            </a:r>
            <a:r>
              <a:rPr b="1" lang="ko" sz="1300">
                <a:solidFill>
                  <a:srgbClr val="7F7F7F"/>
                </a:solidFill>
              </a:rPr>
              <a:t>전체 클러스터 속 샘플 수로</a:t>
            </a:r>
            <a:endParaRPr b="1" sz="1300">
              <a:solidFill>
                <a:srgbClr val="7F7F7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7F7F7F"/>
                </a:solidFill>
              </a:rPr>
              <a:t> 카페 밀도가 가장 높은 비율인 클러스터 출력</a:t>
            </a:r>
            <a:endParaRPr b="1" sz="1300">
              <a:solidFill>
                <a:srgbClr val="7F7F7F"/>
              </a:solidFill>
            </a:endParaRPr>
          </a:p>
        </p:txBody>
      </p:sp>
      <p:sp>
        <p:nvSpPr>
          <p:cNvPr id="730" name="Google Shape;730;p41"/>
          <p:cNvSpPr txBox="1"/>
          <p:nvPr/>
        </p:nvSpPr>
        <p:spPr>
          <a:xfrm>
            <a:off x="5657800" y="3723900"/>
            <a:ext cx="29637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</a:rPr>
              <a:t>클러스터 2가 </a:t>
            </a:r>
            <a:endParaRPr b="1" sz="2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</a:rPr>
              <a:t>가장 카페 밀도가 높음!</a:t>
            </a:r>
            <a:endParaRPr b="1" sz="2000">
              <a:solidFill>
                <a:schemeClr val="dk1"/>
              </a:solidFill>
            </a:endParaRPr>
          </a:p>
        </p:txBody>
      </p:sp>
      <p:cxnSp>
        <p:nvCxnSpPr>
          <p:cNvPr id="731" name="Google Shape;731;p41"/>
          <p:cNvCxnSpPr/>
          <p:nvPr/>
        </p:nvCxnSpPr>
        <p:spPr>
          <a:xfrm>
            <a:off x="7139650" y="3239388"/>
            <a:ext cx="0" cy="484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2" name="Google Shape;732;p41"/>
          <p:cNvSpPr txBox="1"/>
          <p:nvPr/>
        </p:nvSpPr>
        <p:spPr>
          <a:xfrm>
            <a:off x="2738800" y="2488388"/>
            <a:ext cx="164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고가형 모델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733" name="Google Shape;733;p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74675" y="2121651"/>
            <a:ext cx="4436618" cy="2411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4" name="Google Shape;734;p41"/>
          <p:cNvCxnSpPr/>
          <p:nvPr/>
        </p:nvCxnSpPr>
        <p:spPr>
          <a:xfrm>
            <a:off x="4547325" y="3359725"/>
            <a:ext cx="1541100" cy="5700"/>
          </a:xfrm>
          <a:prstGeom prst="straightConnector1">
            <a:avLst/>
          </a:prstGeom>
          <a:noFill/>
          <a:ln cap="flat" cmpd="sng" w="1524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5" name="Google Shape;735;p41"/>
          <p:cNvSpPr/>
          <p:nvPr/>
        </p:nvSpPr>
        <p:spPr>
          <a:xfrm>
            <a:off x="3573075" y="3365425"/>
            <a:ext cx="1434900" cy="12918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736" name="Google Shape;736;p41"/>
          <p:cNvCxnSpPr/>
          <p:nvPr/>
        </p:nvCxnSpPr>
        <p:spPr>
          <a:xfrm flipH="1" rot="10800000">
            <a:off x="973451" y="2002950"/>
            <a:ext cx="2579700" cy="210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2"/>
          <p:cNvSpPr/>
          <p:nvPr/>
        </p:nvSpPr>
        <p:spPr>
          <a:xfrm>
            <a:off x="314188" y="32639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</a:t>
            </a: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742" name="Google Shape;742;p4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Google Shape;743;p42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4" name="Google Shape;744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745" name="Google Shape;745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746" name="Google Shape;746;p4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747" name="Google Shape;747;p4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748" name="Google Shape;748;p42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749" name="Google Shape;749;p42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50" name="Google Shape;750;p42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51" name="Google Shape;751;p42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752" name="Google Shape;752;p42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753" name="Google Shape;753;p42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754" name="Google Shape;754;p42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755" name="Google Shape;755;p42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756" name="Google Shape;756;p42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57" name="Google Shape;757;p42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8" name="Google Shape;758;p4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9" name="Google Shape;759;p4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4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61" name="Google Shape;761;p42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42"/>
          <p:cNvSpPr txBox="1"/>
          <p:nvPr/>
        </p:nvSpPr>
        <p:spPr>
          <a:xfrm>
            <a:off x="903771" y="1658850"/>
            <a:ext cx="3249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클러스터링 모델(저가형)  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42"/>
          <p:cNvSpPr txBox="1"/>
          <p:nvPr/>
        </p:nvSpPr>
        <p:spPr>
          <a:xfrm>
            <a:off x="3747150" y="2457800"/>
            <a:ext cx="164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764" name="Google Shape;764;p42"/>
          <p:cNvCxnSpPr/>
          <p:nvPr/>
        </p:nvCxnSpPr>
        <p:spPr>
          <a:xfrm>
            <a:off x="7030450" y="3044125"/>
            <a:ext cx="0" cy="484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65" name="Google Shape;765;p4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15737" y="2152100"/>
            <a:ext cx="3106276" cy="233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" name="Google Shape;766;p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545776" y="2152100"/>
            <a:ext cx="2989307" cy="2337850"/>
          </a:xfrm>
          <a:prstGeom prst="rect">
            <a:avLst/>
          </a:prstGeom>
          <a:noFill/>
          <a:ln>
            <a:noFill/>
          </a:ln>
        </p:spPr>
      </p:pic>
      <p:sp>
        <p:nvSpPr>
          <p:cNvPr id="767" name="Google Shape;767;p42"/>
          <p:cNvSpPr txBox="1"/>
          <p:nvPr/>
        </p:nvSpPr>
        <p:spPr>
          <a:xfrm>
            <a:off x="3358100" y="2505175"/>
            <a:ext cx="2346300" cy="1562400"/>
          </a:xfrm>
          <a:prstGeom prst="rect">
            <a:avLst/>
          </a:prstGeom>
          <a:noFill/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dk1"/>
                </a:solidFill>
              </a:rPr>
              <a:t>K=2 or 3일 경우 군집화가 너무 단순해질 수 있음</a:t>
            </a:r>
            <a:endParaRPr b="1" sz="18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</a:rPr>
              <a:t>↓</a:t>
            </a:r>
            <a:endParaRPr b="1" sz="2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300">
                <a:solidFill>
                  <a:schemeClr val="dk1"/>
                </a:solidFill>
              </a:rPr>
              <a:t>K=8 설정</a:t>
            </a:r>
            <a:endParaRPr b="1" sz="2300">
              <a:solidFill>
                <a:schemeClr val="dk1"/>
              </a:solidFill>
            </a:endParaRPr>
          </a:p>
        </p:txBody>
      </p:sp>
      <p:cxnSp>
        <p:nvCxnSpPr>
          <p:cNvPr id="768" name="Google Shape;768;p42"/>
          <p:cNvCxnSpPr/>
          <p:nvPr/>
        </p:nvCxnSpPr>
        <p:spPr>
          <a:xfrm flipH="1" rot="10800000">
            <a:off x="973451" y="2002950"/>
            <a:ext cx="2579700" cy="210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43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774" name="Google Shape;774;p4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5" name="Google Shape;775;p43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6" name="Google Shape;776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777" name="Google Shape;777;p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778" name="Google Shape;778;p4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779" name="Google Shape;779;p4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780" name="Google Shape;780;p43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781" name="Google Shape;781;p43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82" name="Google Shape;782;p43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83" name="Google Shape;783;p43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784" name="Google Shape;784;p43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785" name="Google Shape;785;p43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786" name="Google Shape;786;p43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787" name="Google Shape;787;p43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788" name="Google Shape;788;p43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89" name="Google Shape;789;p43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0" name="Google Shape;790;p4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1" name="Google Shape;791;p4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792" name="Google Shape;792;p4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93" name="Google Shape;793;p43"/>
          <p:cNvSpPr txBox="1"/>
          <p:nvPr/>
        </p:nvSpPr>
        <p:spPr>
          <a:xfrm>
            <a:off x="531849" y="1184875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43"/>
          <p:cNvSpPr txBox="1"/>
          <p:nvPr/>
        </p:nvSpPr>
        <p:spPr>
          <a:xfrm>
            <a:off x="903771" y="1658850"/>
            <a:ext cx="3260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클러스터링 모델(저가형)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43"/>
          <p:cNvSpPr/>
          <p:nvPr/>
        </p:nvSpPr>
        <p:spPr>
          <a:xfrm>
            <a:off x="5723650" y="2157025"/>
            <a:ext cx="2745300" cy="24111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43"/>
          <p:cNvSpPr txBox="1"/>
          <p:nvPr/>
        </p:nvSpPr>
        <p:spPr>
          <a:xfrm>
            <a:off x="5657799" y="2456350"/>
            <a:ext cx="2745300" cy="330900"/>
          </a:xfrm>
          <a:prstGeom prst="rect">
            <a:avLst/>
          </a:prstGeom>
          <a:noFill/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7F7F7F"/>
              </a:solidFill>
            </a:endParaRPr>
          </a:p>
        </p:txBody>
      </p:sp>
      <p:sp>
        <p:nvSpPr>
          <p:cNvPr id="797" name="Google Shape;797;p43"/>
          <p:cNvSpPr txBox="1"/>
          <p:nvPr/>
        </p:nvSpPr>
        <p:spPr>
          <a:xfrm>
            <a:off x="5723649" y="2304325"/>
            <a:ext cx="2745300" cy="2116500"/>
          </a:xfrm>
          <a:prstGeom prst="rect">
            <a:avLst/>
          </a:prstGeom>
          <a:noFill/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고가형과 동일한 방식으로</a:t>
            </a:r>
            <a:endParaRPr sz="13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</a:rPr>
              <a:t>적절한 클러스터 출력</a:t>
            </a:r>
            <a:r>
              <a:rPr b="1" lang="ko" sz="2000">
                <a:solidFill>
                  <a:schemeClr val="dk1"/>
                </a:solidFill>
              </a:rPr>
              <a:t> </a:t>
            </a:r>
            <a:endParaRPr b="1" sz="2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</a:rPr>
              <a:t>클러스터 3이 </a:t>
            </a:r>
            <a:endParaRPr b="1" sz="2000"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</a:rPr>
              <a:t>가장 카페 밀도가 높음!</a:t>
            </a:r>
            <a:endParaRPr b="1" sz="2000">
              <a:solidFill>
                <a:schemeClr val="dk1"/>
              </a:solidFill>
            </a:endParaRPr>
          </a:p>
        </p:txBody>
      </p:sp>
      <p:pic>
        <p:nvPicPr>
          <p:cNvPr id="798" name="Google Shape;798;p4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13450" y="2157025"/>
            <a:ext cx="4540025" cy="24550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9" name="Google Shape;799;p43"/>
          <p:cNvCxnSpPr/>
          <p:nvPr/>
        </p:nvCxnSpPr>
        <p:spPr>
          <a:xfrm flipH="1" rot="10800000">
            <a:off x="4164549" y="3314575"/>
            <a:ext cx="1822200" cy="45000"/>
          </a:xfrm>
          <a:prstGeom prst="straightConnector1">
            <a:avLst/>
          </a:prstGeom>
          <a:noFill/>
          <a:ln cap="flat" cmpd="sng" w="1524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0" name="Google Shape;800;p43"/>
          <p:cNvSpPr/>
          <p:nvPr/>
        </p:nvSpPr>
        <p:spPr>
          <a:xfrm>
            <a:off x="2967475" y="3983375"/>
            <a:ext cx="981000" cy="7839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01" name="Google Shape;801;p4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761913" y="3051138"/>
            <a:ext cx="2270550" cy="666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2" name="Google Shape;802;p43"/>
          <p:cNvCxnSpPr/>
          <p:nvPr/>
        </p:nvCxnSpPr>
        <p:spPr>
          <a:xfrm rot="10800000">
            <a:off x="2967464" y="3602974"/>
            <a:ext cx="213900" cy="38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3" name="Google Shape;803;p43"/>
          <p:cNvCxnSpPr/>
          <p:nvPr/>
        </p:nvCxnSpPr>
        <p:spPr>
          <a:xfrm>
            <a:off x="7096300" y="2966538"/>
            <a:ext cx="0" cy="484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4" name="Google Shape;804;p43"/>
          <p:cNvCxnSpPr/>
          <p:nvPr/>
        </p:nvCxnSpPr>
        <p:spPr>
          <a:xfrm flipH="1" rot="10800000">
            <a:off x="973451" y="2002950"/>
            <a:ext cx="2579700" cy="210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26"/>
          <p:cNvGrpSpPr/>
          <p:nvPr/>
        </p:nvGrpSpPr>
        <p:grpSpPr>
          <a:xfrm>
            <a:off x="309563" y="329678"/>
            <a:ext cx="8524875" cy="4485734"/>
            <a:chOff x="412750" y="439579"/>
            <a:chExt cx="11366500" cy="6137275"/>
          </a:xfrm>
        </p:grpSpPr>
        <p:sp>
          <p:nvSpPr>
            <p:cNvPr id="146" name="Google Shape;146;p26"/>
            <p:cNvSpPr/>
            <p:nvPr/>
          </p:nvSpPr>
          <p:spPr>
            <a:xfrm>
              <a:off x="412750" y="449104"/>
              <a:ext cx="11366500" cy="6127750"/>
            </a:xfrm>
            <a:prstGeom prst="roundRect">
              <a:avLst>
                <a:gd fmla="val 3403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292100" sx="102000" rotWithShape="0" algn="tl" dir="2700000" dist="38100" sy="1020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7" name="Google Shape;147;p26"/>
            <p:cNvSpPr/>
            <p:nvPr/>
          </p:nvSpPr>
          <p:spPr>
            <a:xfrm>
              <a:off x="412750" y="439579"/>
              <a:ext cx="5683250" cy="6127750"/>
            </a:xfrm>
            <a:prstGeom prst="roundRect">
              <a:avLst>
                <a:gd fmla="val 3403" name="adj"/>
              </a:avLst>
            </a:prstGeom>
            <a:solidFill>
              <a:srgbClr val="D8E2F3"/>
            </a:solidFill>
            <a:ln>
              <a:noFill/>
            </a:ln>
            <a:effectLst>
              <a:outerShdw blurRad="63500" rotWithShape="0" algn="l" dist="381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48" name="Google Shape;148;p26"/>
          <p:cNvSpPr txBox="1"/>
          <p:nvPr/>
        </p:nvSpPr>
        <p:spPr>
          <a:xfrm>
            <a:off x="764373" y="1406925"/>
            <a:ext cx="1238700" cy="484800"/>
          </a:xfrm>
          <a:prstGeom prst="rect">
            <a:avLst/>
          </a:prstGeom>
          <a:noFill/>
          <a:ln>
            <a:noFill/>
          </a:ln>
          <a:effectLst>
            <a:outerShdw blurRad="76200" kx="-120000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</a:t>
            </a:r>
            <a:endParaRPr b="1"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" name="Google Shape;149;p26"/>
          <p:cNvCxnSpPr/>
          <p:nvPr/>
        </p:nvCxnSpPr>
        <p:spPr>
          <a:xfrm>
            <a:off x="764381" y="2817260"/>
            <a:ext cx="2427514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0" name="Google Shape;150;p26"/>
          <p:cNvSpPr txBox="1"/>
          <p:nvPr/>
        </p:nvSpPr>
        <p:spPr>
          <a:xfrm>
            <a:off x="764381" y="2571750"/>
            <a:ext cx="25479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TOY PROJECT</a:t>
            </a:r>
            <a:endParaRPr sz="1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1" name="Google Shape;151;p26"/>
          <p:cNvSpPr txBox="1"/>
          <p:nvPr/>
        </p:nvSpPr>
        <p:spPr>
          <a:xfrm>
            <a:off x="764381" y="2824241"/>
            <a:ext cx="26691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Impact"/>
                <a:ea typeface="Impact"/>
                <a:cs typeface="Impact"/>
                <a:sym typeface="Impact"/>
              </a:rPr>
              <a:t>4조</a:t>
            </a:r>
            <a:endParaRPr sz="1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2" name="Google Shape;152;p26"/>
          <p:cNvSpPr/>
          <p:nvPr/>
        </p:nvSpPr>
        <p:spPr>
          <a:xfrm>
            <a:off x="905827" y="911387"/>
            <a:ext cx="514350" cy="357188"/>
          </a:xfrm>
          <a:custGeom>
            <a:rect b="b" l="l" r="r" t="t"/>
            <a:pathLst>
              <a:path extrusionOk="0" h="476250" w="685800">
                <a:moveTo>
                  <a:pt x="647700" y="0"/>
                </a:moveTo>
                <a:lnTo>
                  <a:pt x="38100" y="0"/>
                </a:lnTo>
                <a:cubicBezTo>
                  <a:pt x="17145" y="0"/>
                  <a:pt x="0" y="17145"/>
                  <a:pt x="0" y="38100"/>
                </a:cubicBezTo>
                <a:lnTo>
                  <a:pt x="0" y="176213"/>
                </a:lnTo>
                <a:cubicBezTo>
                  <a:pt x="10478" y="173355"/>
                  <a:pt x="22860" y="171450"/>
                  <a:pt x="34290" y="171450"/>
                </a:cubicBezTo>
                <a:cubicBezTo>
                  <a:pt x="41910" y="171450"/>
                  <a:pt x="49530" y="172402"/>
                  <a:pt x="57150" y="173355"/>
                </a:cubicBezTo>
                <a:lnTo>
                  <a:pt x="57150" y="57150"/>
                </a:lnTo>
                <a:lnTo>
                  <a:pt x="628650" y="57150"/>
                </a:lnTo>
                <a:lnTo>
                  <a:pt x="628650" y="419100"/>
                </a:lnTo>
                <a:lnTo>
                  <a:pt x="305753" y="419100"/>
                </a:lnTo>
                <a:lnTo>
                  <a:pt x="251460" y="476250"/>
                </a:lnTo>
                <a:lnTo>
                  <a:pt x="647700" y="476250"/>
                </a:lnTo>
                <a:cubicBezTo>
                  <a:pt x="668655" y="476250"/>
                  <a:pt x="685800" y="459105"/>
                  <a:pt x="685800" y="438150"/>
                </a:cubicBezTo>
                <a:lnTo>
                  <a:pt x="685800" y="38100"/>
                </a:lnTo>
                <a:cubicBezTo>
                  <a:pt x="685800" y="17145"/>
                  <a:pt x="668655" y="0"/>
                  <a:pt x="647700" y="0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p26"/>
          <p:cNvSpPr/>
          <p:nvPr/>
        </p:nvSpPr>
        <p:spPr>
          <a:xfrm>
            <a:off x="871524" y="1068550"/>
            <a:ext cx="121457" cy="121444"/>
          </a:xfrm>
          <a:custGeom>
            <a:rect b="b" l="l" r="r" t="t"/>
            <a:pathLst>
              <a:path extrusionOk="0" h="161925" w="161942">
                <a:moveTo>
                  <a:pt x="80980" y="161925"/>
                </a:moveTo>
                <a:cubicBezTo>
                  <a:pt x="125748" y="161925"/>
                  <a:pt x="161943" y="125730"/>
                  <a:pt x="161943" y="80963"/>
                </a:cubicBezTo>
                <a:cubicBezTo>
                  <a:pt x="161943" y="36195"/>
                  <a:pt x="125748" y="0"/>
                  <a:pt x="80980" y="0"/>
                </a:cubicBezTo>
                <a:cubicBezTo>
                  <a:pt x="36213" y="0"/>
                  <a:pt x="18" y="36195"/>
                  <a:pt x="18" y="80963"/>
                </a:cubicBezTo>
                <a:cubicBezTo>
                  <a:pt x="-935" y="125730"/>
                  <a:pt x="36213" y="161925"/>
                  <a:pt x="80980" y="161925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4" name="Google Shape;154;p26"/>
          <p:cNvSpPr/>
          <p:nvPr/>
        </p:nvSpPr>
        <p:spPr>
          <a:xfrm>
            <a:off x="794384" y="1105380"/>
            <a:ext cx="376082" cy="220344"/>
          </a:xfrm>
          <a:custGeom>
            <a:rect b="b" l="l" r="r" t="t"/>
            <a:pathLst>
              <a:path extrusionOk="0" h="293792" w="501442">
                <a:moveTo>
                  <a:pt x="495300" y="18520"/>
                </a:moveTo>
                <a:cubicBezTo>
                  <a:pt x="482918" y="-530"/>
                  <a:pt x="458153" y="-5292"/>
                  <a:pt x="439103" y="6138"/>
                </a:cubicBezTo>
                <a:cubicBezTo>
                  <a:pt x="435293" y="8043"/>
                  <a:pt x="433388" y="11853"/>
                  <a:pt x="431483" y="13758"/>
                </a:cubicBezTo>
                <a:lnTo>
                  <a:pt x="292418" y="158538"/>
                </a:lnTo>
                <a:cubicBezTo>
                  <a:pt x="279083" y="151870"/>
                  <a:pt x="264795" y="146155"/>
                  <a:pt x="250508" y="141393"/>
                </a:cubicBezTo>
                <a:cubicBezTo>
                  <a:pt x="228600" y="137583"/>
                  <a:pt x="205740" y="132820"/>
                  <a:pt x="183833" y="132820"/>
                </a:cubicBezTo>
                <a:cubicBezTo>
                  <a:pt x="161925" y="132820"/>
                  <a:pt x="139065" y="136630"/>
                  <a:pt x="117158" y="143298"/>
                </a:cubicBezTo>
                <a:cubicBezTo>
                  <a:pt x="84773" y="151870"/>
                  <a:pt x="56198" y="168063"/>
                  <a:pt x="32385" y="188065"/>
                </a:cubicBezTo>
                <a:cubicBezTo>
                  <a:pt x="26670" y="193780"/>
                  <a:pt x="21908" y="202353"/>
                  <a:pt x="20003" y="209973"/>
                </a:cubicBezTo>
                <a:lnTo>
                  <a:pt x="0" y="293793"/>
                </a:lnTo>
                <a:lnTo>
                  <a:pt x="284798" y="293793"/>
                </a:lnTo>
                <a:lnTo>
                  <a:pt x="284798" y="292840"/>
                </a:lnTo>
                <a:lnTo>
                  <a:pt x="365760" y="198543"/>
                </a:lnTo>
                <a:lnTo>
                  <a:pt x="490538" y="67098"/>
                </a:lnTo>
                <a:cubicBezTo>
                  <a:pt x="501968" y="55668"/>
                  <a:pt x="505778" y="33760"/>
                  <a:pt x="495300" y="18520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55" name="Google Shape;15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배지 10 윤곽선" id="156" name="Google Shape;156;p26"/>
          <p:cNvGrpSpPr/>
          <p:nvPr/>
        </p:nvGrpSpPr>
        <p:grpSpPr>
          <a:xfrm>
            <a:off x="9335198" y="4751987"/>
            <a:ext cx="241862" cy="241862"/>
            <a:chOff x="12446930" y="6335983"/>
            <a:chExt cx="322482" cy="322482"/>
          </a:xfrm>
        </p:grpSpPr>
        <p:sp>
          <p:nvSpPr>
            <p:cNvPr id="157" name="Google Shape;157;p26"/>
            <p:cNvSpPr/>
            <p:nvPr/>
          </p:nvSpPr>
          <p:spPr>
            <a:xfrm>
              <a:off x="12446930" y="6335983"/>
              <a:ext cx="322482" cy="322482"/>
            </a:xfrm>
            <a:custGeom>
              <a:rect b="b" l="l" r="r" t="t"/>
              <a:pathLst>
                <a:path extrusionOk="0" h="322482" w="322482">
                  <a:moveTo>
                    <a:pt x="161288" y="8484"/>
                  </a:moveTo>
                  <a:cubicBezTo>
                    <a:pt x="245654" y="8458"/>
                    <a:pt x="314066" y="76829"/>
                    <a:pt x="314092" y="161195"/>
                  </a:cubicBezTo>
                  <a:cubicBezTo>
                    <a:pt x="314118" y="245560"/>
                    <a:pt x="245747" y="313973"/>
                    <a:pt x="161381" y="313999"/>
                  </a:cubicBezTo>
                  <a:cubicBezTo>
                    <a:pt x="77016" y="314025"/>
                    <a:pt x="8603" y="245654"/>
                    <a:pt x="8577" y="161288"/>
                  </a:cubicBezTo>
                  <a:cubicBezTo>
                    <a:pt x="8577" y="161271"/>
                    <a:pt x="8577" y="161254"/>
                    <a:pt x="8577" y="161237"/>
                  </a:cubicBezTo>
                  <a:cubicBezTo>
                    <a:pt x="8661" y="76925"/>
                    <a:pt x="76976" y="8592"/>
                    <a:pt x="161288" y="8484"/>
                  </a:cubicBezTo>
                  <a:moveTo>
                    <a:pt x="161288" y="0"/>
                  </a:moveTo>
                  <a:cubicBezTo>
                    <a:pt x="72237" y="-26"/>
                    <a:pt x="26" y="72144"/>
                    <a:pt x="0" y="161195"/>
                  </a:cubicBezTo>
                  <a:cubicBezTo>
                    <a:pt x="-26" y="250246"/>
                    <a:pt x="72144" y="322457"/>
                    <a:pt x="161195" y="322483"/>
                  </a:cubicBezTo>
                  <a:cubicBezTo>
                    <a:pt x="250246" y="322509"/>
                    <a:pt x="322457" y="250339"/>
                    <a:pt x="322483" y="161288"/>
                  </a:cubicBezTo>
                  <a:cubicBezTo>
                    <a:pt x="322483" y="161271"/>
                    <a:pt x="322483" y="161254"/>
                    <a:pt x="322483" y="161237"/>
                  </a:cubicBezTo>
                  <a:cubicBezTo>
                    <a:pt x="322532" y="72238"/>
                    <a:pt x="250423" y="49"/>
                    <a:pt x="161424" y="0"/>
                  </a:cubicBezTo>
                  <a:cubicBezTo>
                    <a:pt x="161379" y="0"/>
                    <a:pt x="161334" y="0"/>
                    <a:pt x="161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8" name="Google Shape;158;p26"/>
            <p:cNvSpPr/>
            <p:nvPr/>
          </p:nvSpPr>
          <p:spPr>
            <a:xfrm>
              <a:off x="12521902" y="6420695"/>
              <a:ext cx="43861" cy="142869"/>
            </a:xfrm>
            <a:custGeom>
              <a:rect b="b" l="l" r="r" t="t"/>
              <a:pathLst>
                <a:path extrusionOk="0" h="142869" w="43861">
                  <a:moveTo>
                    <a:pt x="34084" y="142870"/>
                  </a:moveTo>
                  <a:lnTo>
                    <a:pt x="34084" y="13757"/>
                  </a:lnTo>
                  <a:cubicBezTo>
                    <a:pt x="34084" y="13706"/>
                    <a:pt x="34055" y="13693"/>
                    <a:pt x="34016" y="13723"/>
                  </a:cubicBezTo>
                  <a:lnTo>
                    <a:pt x="31632" y="15772"/>
                  </a:lnTo>
                  <a:cubicBezTo>
                    <a:pt x="29218" y="17824"/>
                    <a:pt x="26667" y="19711"/>
                    <a:pt x="23997" y="21418"/>
                  </a:cubicBezTo>
                  <a:cubicBezTo>
                    <a:pt x="21150" y="23246"/>
                    <a:pt x="18202" y="24981"/>
                    <a:pt x="15246" y="26576"/>
                  </a:cubicBezTo>
                  <a:cubicBezTo>
                    <a:pt x="12289" y="28171"/>
                    <a:pt x="9277" y="29626"/>
                    <a:pt x="6337" y="30894"/>
                  </a:cubicBezTo>
                  <a:cubicBezTo>
                    <a:pt x="4115" y="31844"/>
                    <a:pt x="1994" y="32684"/>
                    <a:pt x="0" y="33401"/>
                  </a:cubicBezTo>
                  <a:lnTo>
                    <a:pt x="0" y="25342"/>
                  </a:lnTo>
                  <a:cubicBezTo>
                    <a:pt x="7611" y="22792"/>
                    <a:pt x="14900" y="19368"/>
                    <a:pt x="21723" y="15140"/>
                  </a:cubicBezTo>
                  <a:cubicBezTo>
                    <a:pt x="28973" y="10628"/>
                    <a:pt x="35865" y="5567"/>
                    <a:pt x="42339" y="0"/>
                  </a:cubicBezTo>
                  <a:lnTo>
                    <a:pt x="43862" y="76"/>
                  </a:lnTo>
                  <a:lnTo>
                    <a:pt x="43862" y="14287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9" name="Google Shape;159;p26"/>
            <p:cNvSpPr/>
            <p:nvPr/>
          </p:nvSpPr>
          <p:spPr>
            <a:xfrm>
              <a:off x="12598829" y="6421569"/>
              <a:ext cx="86535" cy="144389"/>
            </a:xfrm>
            <a:custGeom>
              <a:rect b="b" l="l" r="r" t="t"/>
              <a:pathLst>
                <a:path extrusionOk="0" h="144389" w="86535">
                  <a:moveTo>
                    <a:pt x="41976" y="144384"/>
                  </a:moveTo>
                  <a:cubicBezTo>
                    <a:pt x="35839" y="144485"/>
                    <a:pt x="29784" y="142974"/>
                    <a:pt x="24414" y="140002"/>
                  </a:cubicBezTo>
                  <a:cubicBezTo>
                    <a:pt x="19023" y="136834"/>
                    <a:pt x="14504" y="132375"/>
                    <a:pt x="11264" y="127026"/>
                  </a:cubicBezTo>
                  <a:cubicBezTo>
                    <a:pt x="7265" y="120344"/>
                    <a:pt x="4439" y="113027"/>
                    <a:pt x="2912" y="105392"/>
                  </a:cubicBezTo>
                  <a:cubicBezTo>
                    <a:pt x="862" y="95456"/>
                    <a:pt x="-111" y="85329"/>
                    <a:pt x="10" y="75185"/>
                  </a:cubicBezTo>
                  <a:cubicBezTo>
                    <a:pt x="10" y="50263"/>
                    <a:pt x="3968" y="31242"/>
                    <a:pt x="11773" y="18652"/>
                  </a:cubicBezTo>
                  <a:cubicBezTo>
                    <a:pt x="18572" y="6769"/>
                    <a:pt x="31370" y="-397"/>
                    <a:pt x="45055" y="17"/>
                  </a:cubicBezTo>
                  <a:cubicBezTo>
                    <a:pt x="72573" y="17"/>
                    <a:pt x="86525" y="24103"/>
                    <a:pt x="86525" y="71609"/>
                  </a:cubicBezTo>
                  <a:cubicBezTo>
                    <a:pt x="86652" y="82218"/>
                    <a:pt x="85629" y="92810"/>
                    <a:pt x="83475" y="103199"/>
                  </a:cubicBezTo>
                  <a:cubicBezTo>
                    <a:pt x="81844" y="111241"/>
                    <a:pt x="78867" y="118949"/>
                    <a:pt x="74669" y="125999"/>
                  </a:cubicBezTo>
                  <a:cubicBezTo>
                    <a:pt x="71247" y="131682"/>
                    <a:pt x="66449" y="136412"/>
                    <a:pt x="60717" y="139752"/>
                  </a:cubicBezTo>
                  <a:cubicBezTo>
                    <a:pt x="54978" y="142897"/>
                    <a:pt x="48519" y="144493"/>
                    <a:pt x="41976" y="144384"/>
                  </a:cubicBezTo>
                  <a:close/>
                  <a:moveTo>
                    <a:pt x="44262" y="8162"/>
                  </a:moveTo>
                  <a:cubicBezTo>
                    <a:pt x="33110" y="8162"/>
                    <a:pt x="24503" y="13846"/>
                    <a:pt x="18683" y="25066"/>
                  </a:cubicBezTo>
                  <a:cubicBezTo>
                    <a:pt x="13033" y="35963"/>
                    <a:pt x="10170" y="52486"/>
                    <a:pt x="10170" y="74167"/>
                  </a:cubicBezTo>
                  <a:cubicBezTo>
                    <a:pt x="10170" y="94197"/>
                    <a:pt x="12914" y="109663"/>
                    <a:pt x="18335" y="120137"/>
                  </a:cubicBezTo>
                  <a:cubicBezTo>
                    <a:pt x="22642" y="130103"/>
                    <a:pt x="32507" y="136511"/>
                    <a:pt x="43363" y="136396"/>
                  </a:cubicBezTo>
                  <a:cubicBezTo>
                    <a:pt x="48495" y="136477"/>
                    <a:pt x="53528" y="134983"/>
                    <a:pt x="57786" y="132116"/>
                  </a:cubicBezTo>
                  <a:cubicBezTo>
                    <a:pt x="62230" y="128925"/>
                    <a:pt x="65796" y="124663"/>
                    <a:pt x="68153" y="119725"/>
                  </a:cubicBezTo>
                  <a:cubicBezTo>
                    <a:pt x="71151" y="113484"/>
                    <a:pt x="73219" y="106837"/>
                    <a:pt x="74291" y="99996"/>
                  </a:cubicBezTo>
                  <a:cubicBezTo>
                    <a:pt x="75745" y="91137"/>
                    <a:pt x="76434" y="82169"/>
                    <a:pt x="76348" y="73191"/>
                  </a:cubicBezTo>
                  <a:cubicBezTo>
                    <a:pt x="76365" y="30050"/>
                    <a:pt x="65565" y="8162"/>
                    <a:pt x="44262" y="816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9 윤곽선" id="160" name="Google Shape;160;p26"/>
          <p:cNvGrpSpPr/>
          <p:nvPr/>
        </p:nvGrpSpPr>
        <p:grpSpPr>
          <a:xfrm>
            <a:off x="9335198" y="4450112"/>
            <a:ext cx="241862" cy="241861"/>
            <a:chOff x="12446930" y="5933482"/>
            <a:chExt cx="322482" cy="322482"/>
          </a:xfrm>
        </p:grpSpPr>
        <p:sp>
          <p:nvSpPr>
            <p:cNvPr id="161" name="Google Shape;161;p26"/>
            <p:cNvSpPr/>
            <p:nvPr/>
          </p:nvSpPr>
          <p:spPr>
            <a:xfrm>
              <a:off x="12446930" y="5933482"/>
              <a:ext cx="322482" cy="322482"/>
            </a:xfrm>
            <a:custGeom>
              <a:rect b="b" l="l" r="r" t="t"/>
              <a:pathLst>
                <a:path extrusionOk="0" h="322482" w="322482">
                  <a:moveTo>
                    <a:pt x="161288" y="8484"/>
                  </a:moveTo>
                  <a:cubicBezTo>
                    <a:pt x="245654" y="8458"/>
                    <a:pt x="314066" y="76829"/>
                    <a:pt x="314092" y="161195"/>
                  </a:cubicBezTo>
                  <a:cubicBezTo>
                    <a:pt x="314118" y="245560"/>
                    <a:pt x="245747" y="313973"/>
                    <a:pt x="161381" y="313999"/>
                  </a:cubicBezTo>
                  <a:cubicBezTo>
                    <a:pt x="77016" y="314025"/>
                    <a:pt x="8603" y="245654"/>
                    <a:pt x="8577" y="161288"/>
                  </a:cubicBezTo>
                  <a:cubicBezTo>
                    <a:pt x="8577" y="161271"/>
                    <a:pt x="8577" y="161254"/>
                    <a:pt x="8577" y="161237"/>
                  </a:cubicBezTo>
                  <a:cubicBezTo>
                    <a:pt x="8661" y="76925"/>
                    <a:pt x="76976" y="8592"/>
                    <a:pt x="161288" y="8484"/>
                  </a:cubicBezTo>
                  <a:moveTo>
                    <a:pt x="161288" y="0"/>
                  </a:moveTo>
                  <a:cubicBezTo>
                    <a:pt x="72237" y="-26"/>
                    <a:pt x="26" y="72144"/>
                    <a:pt x="0" y="161195"/>
                  </a:cubicBezTo>
                  <a:cubicBezTo>
                    <a:pt x="-26" y="250246"/>
                    <a:pt x="72144" y="322457"/>
                    <a:pt x="161195" y="322483"/>
                  </a:cubicBezTo>
                  <a:cubicBezTo>
                    <a:pt x="250246" y="322509"/>
                    <a:pt x="322457" y="250339"/>
                    <a:pt x="322483" y="161288"/>
                  </a:cubicBezTo>
                  <a:cubicBezTo>
                    <a:pt x="322483" y="161271"/>
                    <a:pt x="322483" y="161254"/>
                    <a:pt x="322483" y="161237"/>
                  </a:cubicBezTo>
                  <a:cubicBezTo>
                    <a:pt x="322532" y="72238"/>
                    <a:pt x="250423" y="49"/>
                    <a:pt x="161424" y="0"/>
                  </a:cubicBezTo>
                  <a:cubicBezTo>
                    <a:pt x="161379" y="0"/>
                    <a:pt x="161334" y="0"/>
                    <a:pt x="161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12565794" y="6019085"/>
              <a:ext cx="84438" cy="144473"/>
            </a:xfrm>
            <a:custGeom>
              <a:rect b="b" l="l" r="r" t="t"/>
              <a:pathLst>
                <a:path extrusionOk="0" h="144473" w="84438">
                  <a:moveTo>
                    <a:pt x="28943" y="144465"/>
                  </a:moveTo>
                  <a:cubicBezTo>
                    <a:pt x="21675" y="144502"/>
                    <a:pt x="14462" y="143207"/>
                    <a:pt x="7661" y="140647"/>
                  </a:cubicBezTo>
                  <a:lnTo>
                    <a:pt x="7661" y="131230"/>
                  </a:lnTo>
                  <a:cubicBezTo>
                    <a:pt x="14394" y="134490"/>
                    <a:pt x="21763" y="136228"/>
                    <a:pt x="29244" y="136320"/>
                  </a:cubicBezTo>
                  <a:cubicBezTo>
                    <a:pt x="42707" y="136834"/>
                    <a:pt x="55447" y="130227"/>
                    <a:pt x="62785" y="118928"/>
                  </a:cubicBezTo>
                  <a:cubicBezTo>
                    <a:pt x="70471" y="107568"/>
                    <a:pt x="74370" y="90884"/>
                    <a:pt x="74370" y="69335"/>
                  </a:cubicBezTo>
                  <a:lnTo>
                    <a:pt x="74370" y="67850"/>
                  </a:lnTo>
                  <a:lnTo>
                    <a:pt x="71536" y="67850"/>
                  </a:lnTo>
                  <a:lnTo>
                    <a:pt x="71146" y="68699"/>
                  </a:lnTo>
                  <a:cubicBezTo>
                    <a:pt x="64987" y="82036"/>
                    <a:pt x="54500" y="88517"/>
                    <a:pt x="39085" y="88517"/>
                  </a:cubicBezTo>
                  <a:cubicBezTo>
                    <a:pt x="33653" y="88576"/>
                    <a:pt x="28269" y="87501"/>
                    <a:pt x="23275" y="85361"/>
                  </a:cubicBezTo>
                  <a:cubicBezTo>
                    <a:pt x="18605" y="83328"/>
                    <a:pt x="14407" y="80350"/>
                    <a:pt x="10944" y="76614"/>
                  </a:cubicBezTo>
                  <a:cubicBezTo>
                    <a:pt x="7400" y="72715"/>
                    <a:pt x="4661" y="68153"/>
                    <a:pt x="2884" y="63193"/>
                  </a:cubicBezTo>
                  <a:cubicBezTo>
                    <a:pt x="905" y="57621"/>
                    <a:pt x="-70" y="51742"/>
                    <a:pt x="4" y="45830"/>
                  </a:cubicBezTo>
                  <a:cubicBezTo>
                    <a:pt x="-70" y="39451"/>
                    <a:pt x="1027" y="33111"/>
                    <a:pt x="3240" y="27128"/>
                  </a:cubicBezTo>
                  <a:cubicBezTo>
                    <a:pt x="5242" y="21764"/>
                    <a:pt x="8277" y="16845"/>
                    <a:pt x="12174" y="12650"/>
                  </a:cubicBezTo>
                  <a:cubicBezTo>
                    <a:pt x="15998" y="8626"/>
                    <a:pt x="20622" y="5447"/>
                    <a:pt x="25748" y="3317"/>
                  </a:cubicBezTo>
                  <a:cubicBezTo>
                    <a:pt x="31210" y="1074"/>
                    <a:pt x="37066" y="-52"/>
                    <a:pt x="42971" y="4"/>
                  </a:cubicBezTo>
                  <a:cubicBezTo>
                    <a:pt x="48998" y="-89"/>
                    <a:pt x="54957" y="1287"/>
                    <a:pt x="60333" y="4013"/>
                  </a:cubicBezTo>
                  <a:cubicBezTo>
                    <a:pt x="65587" y="6819"/>
                    <a:pt x="70049" y="10904"/>
                    <a:pt x="73305" y="15891"/>
                  </a:cubicBezTo>
                  <a:cubicBezTo>
                    <a:pt x="77194" y="21964"/>
                    <a:pt x="79980" y="28676"/>
                    <a:pt x="81535" y="35718"/>
                  </a:cubicBezTo>
                  <a:cubicBezTo>
                    <a:pt x="83574" y="44764"/>
                    <a:pt x="84545" y="54018"/>
                    <a:pt x="84428" y="63290"/>
                  </a:cubicBezTo>
                  <a:cubicBezTo>
                    <a:pt x="84568" y="74963"/>
                    <a:pt x="83314" y="86611"/>
                    <a:pt x="80690" y="97985"/>
                  </a:cubicBezTo>
                  <a:cubicBezTo>
                    <a:pt x="78639" y="107042"/>
                    <a:pt x="74990" y="115660"/>
                    <a:pt x="69916" y="123437"/>
                  </a:cubicBezTo>
                  <a:cubicBezTo>
                    <a:pt x="65553" y="130034"/>
                    <a:pt x="59600" y="135426"/>
                    <a:pt x="52604" y="139116"/>
                  </a:cubicBezTo>
                  <a:cubicBezTo>
                    <a:pt x="45263" y="142779"/>
                    <a:pt x="37146" y="144614"/>
                    <a:pt x="28943" y="144465"/>
                  </a:cubicBezTo>
                  <a:close/>
                  <a:moveTo>
                    <a:pt x="41575" y="8145"/>
                  </a:moveTo>
                  <a:cubicBezTo>
                    <a:pt x="37236" y="8104"/>
                    <a:pt x="32943" y="9035"/>
                    <a:pt x="29010" y="10868"/>
                  </a:cubicBezTo>
                  <a:cubicBezTo>
                    <a:pt x="25225" y="12652"/>
                    <a:pt x="21846" y="15195"/>
                    <a:pt x="19084" y="18338"/>
                  </a:cubicBezTo>
                  <a:cubicBezTo>
                    <a:pt x="16225" y="21653"/>
                    <a:pt x="14007" y="25471"/>
                    <a:pt x="12543" y="29596"/>
                  </a:cubicBezTo>
                  <a:cubicBezTo>
                    <a:pt x="10924" y="34165"/>
                    <a:pt x="10120" y="38982"/>
                    <a:pt x="10168" y="43828"/>
                  </a:cubicBezTo>
                  <a:cubicBezTo>
                    <a:pt x="10101" y="48915"/>
                    <a:pt x="10867" y="53979"/>
                    <a:pt x="12433" y="58819"/>
                  </a:cubicBezTo>
                  <a:cubicBezTo>
                    <a:pt x="13793" y="63032"/>
                    <a:pt x="15989" y="66928"/>
                    <a:pt x="18889" y="70273"/>
                  </a:cubicBezTo>
                  <a:cubicBezTo>
                    <a:pt x="21682" y="73412"/>
                    <a:pt x="25141" y="75886"/>
                    <a:pt x="29015" y="77514"/>
                  </a:cubicBezTo>
                  <a:cubicBezTo>
                    <a:pt x="33122" y="79213"/>
                    <a:pt x="37530" y="80064"/>
                    <a:pt x="41974" y="80016"/>
                  </a:cubicBezTo>
                  <a:cubicBezTo>
                    <a:pt x="46164" y="80039"/>
                    <a:pt x="50313" y="79184"/>
                    <a:pt x="54153" y="77505"/>
                  </a:cubicBezTo>
                  <a:cubicBezTo>
                    <a:pt x="57844" y="75905"/>
                    <a:pt x="61204" y="73627"/>
                    <a:pt x="64058" y="70790"/>
                  </a:cubicBezTo>
                  <a:cubicBezTo>
                    <a:pt x="66893" y="67943"/>
                    <a:pt x="69159" y="64582"/>
                    <a:pt x="70734" y="60885"/>
                  </a:cubicBezTo>
                  <a:cubicBezTo>
                    <a:pt x="72379" y="57040"/>
                    <a:pt x="73215" y="52897"/>
                    <a:pt x="73191" y="48715"/>
                  </a:cubicBezTo>
                  <a:cubicBezTo>
                    <a:pt x="73243" y="43198"/>
                    <a:pt x="72467" y="37704"/>
                    <a:pt x="70887" y="32417"/>
                  </a:cubicBezTo>
                  <a:cubicBezTo>
                    <a:pt x="69522" y="27798"/>
                    <a:pt x="67335" y="23463"/>
                    <a:pt x="64431" y="19619"/>
                  </a:cubicBezTo>
                  <a:cubicBezTo>
                    <a:pt x="61737" y="16119"/>
                    <a:pt x="58311" y="13249"/>
                    <a:pt x="54394" y="11207"/>
                  </a:cubicBezTo>
                  <a:cubicBezTo>
                    <a:pt x="50432" y="9165"/>
                    <a:pt x="46033" y="8114"/>
                    <a:pt x="41575" y="81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8 윤곽선" id="163" name="Google Shape;163;p26"/>
          <p:cNvGrpSpPr/>
          <p:nvPr/>
        </p:nvGrpSpPr>
        <p:grpSpPr>
          <a:xfrm>
            <a:off x="9335198" y="4148237"/>
            <a:ext cx="241862" cy="241862"/>
            <a:chOff x="12446930" y="5530983"/>
            <a:chExt cx="322482" cy="322482"/>
          </a:xfrm>
        </p:grpSpPr>
        <p:sp>
          <p:nvSpPr>
            <p:cNvPr id="164" name="Google Shape;164;p26"/>
            <p:cNvSpPr/>
            <p:nvPr/>
          </p:nvSpPr>
          <p:spPr>
            <a:xfrm>
              <a:off x="12446930" y="5530983"/>
              <a:ext cx="322482" cy="322482"/>
            </a:xfrm>
            <a:custGeom>
              <a:rect b="b" l="l" r="r" t="t"/>
              <a:pathLst>
                <a:path extrusionOk="0" h="322482" w="322482">
                  <a:moveTo>
                    <a:pt x="161288" y="8484"/>
                  </a:moveTo>
                  <a:cubicBezTo>
                    <a:pt x="245654" y="8458"/>
                    <a:pt x="314066" y="76829"/>
                    <a:pt x="314092" y="161195"/>
                  </a:cubicBezTo>
                  <a:cubicBezTo>
                    <a:pt x="314118" y="245560"/>
                    <a:pt x="245747" y="313973"/>
                    <a:pt x="161381" y="313999"/>
                  </a:cubicBezTo>
                  <a:cubicBezTo>
                    <a:pt x="77016" y="314025"/>
                    <a:pt x="8603" y="245654"/>
                    <a:pt x="8577" y="161288"/>
                  </a:cubicBezTo>
                  <a:cubicBezTo>
                    <a:pt x="8577" y="161271"/>
                    <a:pt x="8577" y="161254"/>
                    <a:pt x="8577" y="161237"/>
                  </a:cubicBezTo>
                  <a:cubicBezTo>
                    <a:pt x="8661" y="76925"/>
                    <a:pt x="76976" y="8592"/>
                    <a:pt x="161288" y="8484"/>
                  </a:cubicBezTo>
                  <a:moveTo>
                    <a:pt x="161288" y="0"/>
                  </a:moveTo>
                  <a:cubicBezTo>
                    <a:pt x="72237" y="-26"/>
                    <a:pt x="26" y="72144"/>
                    <a:pt x="0" y="161195"/>
                  </a:cubicBezTo>
                  <a:cubicBezTo>
                    <a:pt x="-26" y="250246"/>
                    <a:pt x="72144" y="322457"/>
                    <a:pt x="161195" y="322483"/>
                  </a:cubicBezTo>
                  <a:cubicBezTo>
                    <a:pt x="250246" y="322509"/>
                    <a:pt x="322457" y="250339"/>
                    <a:pt x="322483" y="161288"/>
                  </a:cubicBezTo>
                  <a:cubicBezTo>
                    <a:pt x="322483" y="161271"/>
                    <a:pt x="322483" y="161254"/>
                    <a:pt x="322483" y="161237"/>
                  </a:cubicBezTo>
                  <a:cubicBezTo>
                    <a:pt x="322530" y="72235"/>
                    <a:pt x="250417" y="47"/>
                    <a:pt x="161415" y="0"/>
                  </a:cubicBezTo>
                  <a:cubicBezTo>
                    <a:pt x="161373" y="0"/>
                    <a:pt x="161331" y="0"/>
                    <a:pt x="161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5" name="Google Shape;165;p26"/>
            <p:cNvSpPr/>
            <p:nvPr/>
          </p:nvSpPr>
          <p:spPr>
            <a:xfrm>
              <a:off x="12565793" y="5616578"/>
              <a:ext cx="85230" cy="144276"/>
            </a:xfrm>
            <a:custGeom>
              <a:rect b="b" l="l" r="r" t="t"/>
              <a:pathLst>
                <a:path extrusionOk="0" h="144276" w="85230">
                  <a:moveTo>
                    <a:pt x="42565" y="144274"/>
                  </a:moveTo>
                  <a:cubicBezTo>
                    <a:pt x="36713" y="144338"/>
                    <a:pt x="30896" y="143376"/>
                    <a:pt x="25376" y="141432"/>
                  </a:cubicBezTo>
                  <a:cubicBezTo>
                    <a:pt x="20406" y="139666"/>
                    <a:pt x="15843" y="136913"/>
                    <a:pt x="11963" y="133338"/>
                  </a:cubicBezTo>
                  <a:cubicBezTo>
                    <a:pt x="8162" y="129768"/>
                    <a:pt x="5165" y="125430"/>
                    <a:pt x="3170" y="120612"/>
                  </a:cubicBezTo>
                  <a:cubicBezTo>
                    <a:pt x="993" y="115245"/>
                    <a:pt x="-84" y="109495"/>
                    <a:pt x="5" y="103703"/>
                  </a:cubicBezTo>
                  <a:cubicBezTo>
                    <a:pt x="17" y="100024"/>
                    <a:pt x="566" y="96365"/>
                    <a:pt x="1634" y="92844"/>
                  </a:cubicBezTo>
                  <a:cubicBezTo>
                    <a:pt x="2725" y="89239"/>
                    <a:pt x="4368" y="85824"/>
                    <a:pt x="6504" y="82723"/>
                  </a:cubicBezTo>
                  <a:cubicBezTo>
                    <a:pt x="8755" y="79482"/>
                    <a:pt x="11471" y="76591"/>
                    <a:pt x="14563" y="74141"/>
                  </a:cubicBezTo>
                  <a:cubicBezTo>
                    <a:pt x="17887" y="71520"/>
                    <a:pt x="21611" y="69450"/>
                    <a:pt x="25593" y="68012"/>
                  </a:cubicBezTo>
                  <a:lnTo>
                    <a:pt x="28753" y="66849"/>
                  </a:lnTo>
                  <a:lnTo>
                    <a:pt x="25758" y="65297"/>
                  </a:lnTo>
                  <a:cubicBezTo>
                    <a:pt x="19833" y="62331"/>
                    <a:pt x="14741" y="57935"/>
                    <a:pt x="10941" y="52507"/>
                  </a:cubicBezTo>
                  <a:cubicBezTo>
                    <a:pt x="7350" y="47343"/>
                    <a:pt x="5445" y="41193"/>
                    <a:pt x="5486" y="34903"/>
                  </a:cubicBezTo>
                  <a:cubicBezTo>
                    <a:pt x="5442" y="30119"/>
                    <a:pt x="6399" y="25378"/>
                    <a:pt x="8294" y="20985"/>
                  </a:cubicBezTo>
                  <a:cubicBezTo>
                    <a:pt x="10115" y="16825"/>
                    <a:pt x="12756" y="13075"/>
                    <a:pt x="16057" y="9956"/>
                  </a:cubicBezTo>
                  <a:cubicBezTo>
                    <a:pt x="19469" y="6770"/>
                    <a:pt x="23472" y="4284"/>
                    <a:pt x="27841" y="2639"/>
                  </a:cubicBezTo>
                  <a:cubicBezTo>
                    <a:pt x="37444" y="-894"/>
                    <a:pt x="47993" y="-879"/>
                    <a:pt x="57586" y="2681"/>
                  </a:cubicBezTo>
                  <a:cubicBezTo>
                    <a:pt x="61953" y="4354"/>
                    <a:pt x="65958" y="6851"/>
                    <a:pt x="69382" y="10037"/>
                  </a:cubicBezTo>
                  <a:cubicBezTo>
                    <a:pt x="72681" y="13146"/>
                    <a:pt x="75306" y="16900"/>
                    <a:pt x="77094" y="21066"/>
                  </a:cubicBezTo>
                  <a:cubicBezTo>
                    <a:pt x="78953" y="25436"/>
                    <a:pt x="79893" y="30141"/>
                    <a:pt x="79856" y="34890"/>
                  </a:cubicBezTo>
                  <a:cubicBezTo>
                    <a:pt x="79865" y="38043"/>
                    <a:pt x="79384" y="41179"/>
                    <a:pt x="78431" y="44184"/>
                  </a:cubicBezTo>
                  <a:cubicBezTo>
                    <a:pt x="77489" y="47153"/>
                    <a:pt x="76128" y="49971"/>
                    <a:pt x="74388" y="52554"/>
                  </a:cubicBezTo>
                  <a:cubicBezTo>
                    <a:pt x="72611" y="55194"/>
                    <a:pt x="70493" y="57587"/>
                    <a:pt x="68089" y="59672"/>
                  </a:cubicBezTo>
                  <a:cubicBezTo>
                    <a:pt x="65567" y="61850"/>
                    <a:pt x="62807" y="63736"/>
                    <a:pt x="59863" y="65297"/>
                  </a:cubicBezTo>
                  <a:lnTo>
                    <a:pt x="56962" y="66841"/>
                  </a:lnTo>
                  <a:lnTo>
                    <a:pt x="60037" y="67999"/>
                  </a:lnTo>
                  <a:cubicBezTo>
                    <a:pt x="63951" y="69437"/>
                    <a:pt x="67605" y="71503"/>
                    <a:pt x="70854" y="74116"/>
                  </a:cubicBezTo>
                  <a:cubicBezTo>
                    <a:pt x="73893" y="76578"/>
                    <a:pt x="76558" y="79469"/>
                    <a:pt x="78766" y="82697"/>
                  </a:cubicBezTo>
                  <a:cubicBezTo>
                    <a:pt x="80879" y="85811"/>
                    <a:pt x="82509" y="89228"/>
                    <a:pt x="83597" y="92831"/>
                  </a:cubicBezTo>
                  <a:cubicBezTo>
                    <a:pt x="84665" y="96353"/>
                    <a:pt x="85214" y="100011"/>
                    <a:pt x="85226" y="103691"/>
                  </a:cubicBezTo>
                  <a:cubicBezTo>
                    <a:pt x="85306" y="109467"/>
                    <a:pt x="84245" y="115203"/>
                    <a:pt x="82104" y="120570"/>
                  </a:cubicBezTo>
                  <a:cubicBezTo>
                    <a:pt x="80153" y="125393"/>
                    <a:pt x="77191" y="129743"/>
                    <a:pt x="73417" y="133325"/>
                  </a:cubicBezTo>
                  <a:cubicBezTo>
                    <a:pt x="69546" y="136910"/>
                    <a:pt x="64983" y="139664"/>
                    <a:pt x="60008" y="141419"/>
                  </a:cubicBezTo>
                  <a:cubicBezTo>
                    <a:pt x="54403" y="143375"/>
                    <a:pt x="48501" y="144341"/>
                    <a:pt x="42565" y="144274"/>
                  </a:cubicBezTo>
                  <a:close/>
                  <a:moveTo>
                    <a:pt x="42565" y="71201"/>
                  </a:moveTo>
                  <a:cubicBezTo>
                    <a:pt x="38218" y="71162"/>
                    <a:pt x="33906" y="71974"/>
                    <a:pt x="29873" y="73594"/>
                  </a:cubicBezTo>
                  <a:cubicBezTo>
                    <a:pt x="26086" y="75124"/>
                    <a:pt x="22643" y="77392"/>
                    <a:pt x="19743" y="80267"/>
                  </a:cubicBezTo>
                  <a:cubicBezTo>
                    <a:pt x="16842" y="83191"/>
                    <a:pt x="14566" y="86675"/>
                    <a:pt x="13053" y="90507"/>
                  </a:cubicBezTo>
                  <a:cubicBezTo>
                    <a:pt x="11428" y="94639"/>
                    <a:pt x="10616" y="99047"/>
                    <a:pt x="10661" y="103487"/>
                  </a:cubicBezTo>
                  <a:cubicBezTo>
                    <a:pt x="10601" y="108025"/>
                    <a:pt x="11374" y="112536"/>
                    <a:pt x="12943" y="116794"/>
                  </a:cubicBezTo>
                  <a:cubicBezTo>
                    <a:pt x="14384" y="120648"/>
                    <a:pt x="16614" y="124159"/>
                    <a:pt x="19488" y="127102"/>
                  </a:cubicBezTo>
                  <a:cubicBezTo>
                    <a:pt x="22356" y="129992"/>
                    <a:pt x="25800" y="132246"/>
                    <a:pt x="29597" y="133715"/>
                  </a:cubicBezTo>
                  <a:cubicBezTo>
                    <a:pt x="33738" y="135286"/>
                    <a:pt x="38137" y="136063"/>
                    <a:pt x="42565" y="136006"/>
                  </a:cubicBezTo>
                  <a:cubicBezTo>
                    <a:pt x="46952" y="136048"/>
                    <a:pt x="51307" y="135254"/>
                    <a:pt x="55397" y="133664"/>
                  </a:cubicBezTo>
                  <a:cubicBezTo>
                    <a:pt x="59192" y="132184"/>
                    <a:pt x="62642" y="129940"/>
                    <a:pt x="65535" y="127072"/>
                  </a:cubicBezTo>
                  <a:cubicBezTo>
                    <a:pt x="68423" y="124146"/>
                    <a:pt x="70685" y="120662"/>
                    <a:pt x="72182" y="116832"/>
                  </a:cubicBezTo>
                  <a:cubicBezTo>
                    <a:pt x="73819" y="112582"/>
                    <a:pt x="74629" y="108058"/>
                    <a:pt x="74570" y="103504"/>
                  </a:cubicBezTo>
                  <a:cubicBezTo>
                    <a:pt x="74587" y="99258"/>
                    <a:pt x="73812" y="95046"/>
                    <a:pt x="72284" y="91084"/>
                  </a:cubicBezTo>
                  <a:cubicBezTo>
                    <a:pt x="70815" y="87260"/>
                    <a:pt x="68619" y="83757"/>
                    <a:pt x="65819" y="80767"/>
                  </a:cubicBezTo>
                  <a:cubicBezTo>
                    <a:pt x="62973" y="77765"/>
                    <a:pt x="59541" y="75379"/>
                    <a:pt x="55736" y="73755"/>
                  </a:cubicBezTo>
                  <a:cubicBezTo>
                    <a:pt x="51567" y="72010"/>
                    <a:pt x="47084" y="71140"/>
                    <a:pt x="42565" y="71201"/>
                  </a:cubicBezTo>
                  <a:close/>
                  <a:moveTo>
                    <a:pt x="42565" y="8077"/>
                  </a:moveTo>
                  <a:cubicBezTo>
                    <a:pt x="38829" y="8054"/>
                    <a:pt x="35126" y="8785"/>
                    <a:pt x="31680" y="10227"/>
                  </a:cubicBezTo>
                  <a:cubicBezTo>
                    <a:pt x="28435" y="11604"/>
                    <a:pt x="25509" y="13632"/>
                    <a:pt x="23081" y="16187"/>
                  </a:cubicBezTo>
                  <a:cubicBezTo>
                    <a:pt x="20682" y="18743"/>
                    <a:pt x="18808" y="21745"/>
                    <a:pt x="17567" y="25023"/>
                  </a:cubicBezTo>
                  <a:cubicBezTo>
                    <a:pt x="16270" y="28433"/>
                    <a:pt x="15614" y="32053"/>
                    <a:pt x="15632" y="35700"/>
                  </a:cubicBezTo>
                  <a:cubicBezTo>
                    <a:pt x="15613" y="39409"/>
                    <a:pt x="16334" y="43084"/>
                    <a:pt x="17753" y="46509"/>
                  </a:cubicBezTo>
                  <a:cubicBezTo>
                    <a:pt x="19081" y="49771"/>
                    <a:pt x="21042" y="52738"/>
                    <a:pt x="23523" y="55239"/>
                  </a:cubicBezTo>
                  <a:cubicBezTo>
                    <a:pt x="26001" y="57706"/>
                    <a:pt x="28920" y="59684"/>
                    <a:pt x="32130" y="61072"/>
                  </a:cubicBezTo>
                  <a:cubicBezTo>
                    <a:pt x="38858" y="63951"/>
                    <a:pt x="46471" y="63951"/>
                    <a:pt x="53199" y="61072"/>
                  </a:cubicBezTo>
                  <a:cubicBezTo>
                    <a:pt x="56420" y="59678"/>
                    <a:pt x="59345" y="57681"/>
                    <a:pt x="61815" y="55188"/>
                  </a:cubicBezTo>
                  <a:cubicBezTo>
                    <a:pt x="64290" y="52659"/>
                    <a:pt x="66266" y="49686"/>
                    <a:pt x="67639" y="46424"/>
                  </a:cubicBezTo>
                  <a:cubicBezTo>
                    <a:pt x="69081" y="43034"/>
                    <a:pt x="69816" y="39385"/>
                    <a:pt x="69798" y="35700"/>
                  </a:cubicBezTo>
                  <a:cubicBezTo>
                    <a:pt x="69824" y="31959"/>
                    <a:pt x="69103" y="28249"/>
                    <a:pt x="67677" y="24790"/>
                  </a:cubicBezTo>
                  <a:cubicBezTo>
                    <a:pt x="66345" y="21531"/>
                    <a:pt x="64403" y="18557"/>
                    <a:pt x="61955" y="16026"/>
                  </a:cubicBezTo>
                  <a:cubicBezTo>
                    <a:pt x="59501" y="13509"/>
                    <a:pt x="56562" y="11517"/>
                    <a:pt x="53314" y="10172"/>
                  </a:cubicBezTo>
                  <a:cubicBezTo>
                    <a:pt x="49908" y="8772"/>
                    <a:pt x="46259" y="8060"/>
                    <a:pt x="42577" y="807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7 윤곽선" id="166" name="Google Shape;166;p26"/>
          <p:cNvGrpSpPr/>
          <p:nvPr/>
        </p:nvGrpSpPr>
        <p:grpSpPr>
          <a:xfrm>
            <a:off x="9335198" y="3846363"/>
            <a:ext cx="241862" cy="241861"/>
            <a:chOff x="12446930" y="5128484"/>
            <a:chExt cx="322482" cy="322482"/>
          </a:xfrm>
        </p:grpSpPr>
        <p:sp>
          <p:nvSpPr>
            <p:cNvPr id="167" name="Google Shape;167;p26"/>
            <p:cNvSpPr/>
            <p:nvPr/>
          </p:nvSpPr>
          <p:spPr>
            <a:xfrm>
              <a:off x="12446930" y="5128484"/>
              <a:ext cx="322482" cy="322482"/>
            </a:xfrm>
            <a:custGeom>
              <a:rect b="b" l="l" r="r" t="t"/>
              <a:pathLst>
                <a:path extrusionOk="0" h="322482" w="322482">
                  <a:moveTo>
                    <a:pt x="161288" y="8484"/>
                  </a:moveTo>
                  <a:cubicBezTo>
                    <a:pt x="245654" y="8458"/>
                    <a:pt x="314066" y="76829"/>
                    <a:pt x="314092" y="161195"/>
                  </a:cubicBezTo>
                  <a:cubicBezTo>
                    <a:pt x="314118" y="245560"/>
                    <a:pt x="245747" y="313973"/>
                    <a:pt x="161381" y="313999"/>
                  </a:cubicBezTo>
                  <a:cubicBezTo>
                    <a:pt x="77016" y="314025"/>
                    <a:pt x="8603" y="245654"/>
                    <a:pt x="8577" y="161288"/>
                  </a:cubicBezTo>
                  <a:cubicBezTo>
                    <a:pt x="8577" y="161271"/>
                    <a:pt x="8577" y="161254"/>
                    <a:pt x="8577" y="161237"/>
                  </a:cubicBezTo>
                  <a:cubicBezTo>
                    <a:pt x="8661" y="76925"/>
                    <a:pt x="76976" y="8592"/>
                    <a:pt x="161288" y="8484"/>
                  </a:cubicBezTo>
                  <a:moveTo>
                    <a:pt x="161288" y="0"/>
                  </a:moveTo>
                  <a:cubicBezTo>
                    <a:pt x="72237" y="-26"/>
                    <a:pt x="26" y="72144"/>
                    <a:pt x="0" y="161195"/>
                  </a:cubicBezTo>
                  <a:cubicBezTo>
                    <a:pt x="-26" y="250246"/>
                    <a:pt x="72144" y="322457"/>
                    <a:pt x="161195" y="322483"/>
                  </a:cubicBezTo>
                  <a:cubicBezTo>
                    <a:pt x="250246" y="322509"/>
                    <a:pt x="322457" y="250339"/>
                    <a:pt x="322483" y="161288"/>
                  </a:cubicBezTo>
                  <a:cubicBezTo>
                    <a:pt x="322483" y="161271"/>
                    <a:pt x="322483" y="161254"/>
                    <a:pt x="322483" y="161237"/>
                  </a:cubicBezTo>
                  <a:cubicBezTo>
                    <a:pt x="322530" y="72235"/>
                    <a:pt x="250417" y="47"/>
                    <a:pt x="161415" y="0"/>
                  </a:cubicBezTo>
                  <a:cubicBezTo>
                    <a:pt x="161373" y="0"/>
                    <a:pt x="161331" y="0"/>
                    <a:pt x="161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8" name="Google Shape;168;p26"/>
            <p:cNvSpPr/>
            <p:nvPr/>
          </p:nvSpPr>
          <p:spPr>
            <a:xfrm>
              <a:off x="12569514" y="5220705"/>
              <a:ext cx="85895" cy="139603"/>
            </a:xfrm>
            <a:custGeom>
              <a:rect b="b" l="l" r="r" t="t"/>
              <a:pathLst>
                <a:path extrusionOk="0" h="139603" w="85895">
                  <a:moveTo>
                    <a:pt x="21706" y="139603"/>
                  </a:moveTo>
                  <a:cubicBezTo>
                    <a:pt x="23378" y="129496"/>
                    <a:pt x="25697" y="119507"/>
                    <a:pt x="28650" y="109697"/>
                  </a:cubicBezTo>
                  <a:cubicBezTo>
                    <a:pt x="31874" y="98918"/>
                    <a:pt x="35773" y="87889"/>
                    <a:pt x="40235" y="76928"/>
                  </a:cubicBezTo>
                  <a:cubicBezTo>
                    <a:pt x="44698" y="65967"/>
                    <a:pt x="49784" y="54785"/>
                    <a:pt x="55349" y="43726"/>
                  </a:cubicBezTo>
                  <a:cubicBezTo>
                    <a:pt x="60915" y="32667"/>
                    <a:pt x="66803" y="21634"/>
                    <a:pt x="72962" y="10783"/>
                  </a:cubicBezTo>
                  <a:lnTo>
                    <a:pt x="74234" y="8569"/>
                  </a:lnTo>
                  <a:lnTo>
                    <a:pt x="0" y="8569"/>
                  </a:lnTo>
                  <a:lnTo>
                    <a:pt x="0" y="0"/>
                  </a:lnTo>
                  <a:lnTo>
                    <a:pt x="85896" y="0"/>
                  </a:lnTo>
                  <a:lnTo>
                    <a:pt x="85896" y="3614"/>
                  </a:lnTo>
                  <a:cubicBezTo>
                    <a:pt x="80852" y="12611"/>
                    <a:pt x="76139" y="21337"/>
                    <a:pt x="71897" y="29337"/>
                  </a:cubicBezTo>
                  <a:cubicBezTo>
                    <a:pt x="67570" y="37537"/>
                    <a:pt x="63545" y="45555"/>
                    <a:pt x="59939" y="53156"/>
                  </a:cubicBezTo>
                  <a:cubicBezTo>
                    <a:pt x="56333" y="60758"/>
                    <a:pt x="53008" y="68296"/>
                    <a:pt x="50110" y="75405"/>
                  </a:cubicBezTo>
                  <a:cubicBezTo>
                    <a:pt x="47213" y="82515"/>
                    <a:pt x="44562" y="89781"/>
                    <a:pt x="42271" y="96887"/>
                  </a:cubicBezTo>
                  <a:cubicBezTo>
                    <a:pt x="39981" y="103992"/>
                    <a:pt x="37953" y="111309"/>
                    <a:pt x="36273" y="118482"/>
                  </a:cubicBezTo>
                  <a:cubicBezTo>
                    <a:pt x="34674" y="125308"/>
                    <a:pt x="33278" y="132413"/>
                    <a:pt x="32124" y="13960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6 윤곽선" id="169" name="Google Shape;169;p26"/>
          <p:cNvGrpSpPr/>
          <p:nvPr/>
        </p:nvGrpSpPr>
        <p:grpSpPr>
          <a:xfrm>
            <a:off x="9335198" y="3544489"/>
            <a:ext cx="241862" cy="241862"/>
            <a:chOff x="12446930" y="4725985"/>
            <a:chExt cx="322482" cy="322482"/>
          </a:xfrm>
        </p:grpSpPr>
        <p:sp>
          <p:nvSpPr>
            <p:cNvPr id="170" name="Google Shape;170;p26"/>
            <p:cNvSpPr/>
            <p:nvPr/>
          </p:nvSpPr>
          <p:spPr>
            <a:xfrm>
              <a:off x="12446930" y="4725985"/>
              <a:ext cx="322482" cy="322482"/>
            </a:xfrm>
            <a:custGeom>
              <a:rect b="b" l="l" r="r" t="t"/>
              <a:pathLst>
                <a:path extrusionOk="0" h="322482" w="322482">
                  <a:moveTo>
                    <a:pt x="161288" y="8484"/>
                  </a:moveTo>
                  <a:cubicBezTo>
                    <a:pt x="245654" y="8458"/>
                    <a:pt x="314066" y="76829"/>
                    <a:pt x="314092" y="161195"/>
                  </a:cubicBezTo>
                  <a:cubicBezTo>
                    <a:pt x="314118" y="245560"/>
                    <a:pt x="245747" y="313973"/>
                    <a:pt x="161381" y="313999"/>
                  </a:cubicBezTo>
                  <a:cubicBezTo>
                    <a:pt x="77016" y="314025"/>
                    <a:pt x="8603" y="245654"/>
                    <a:pt x="8577" y="161288"/>
                  </a:cubicBezTo>
                  <a:cubicBezTo>
                    <a:pt x="8577" y="161271"/>
                    <a:pt x="8577" y="161254"/>
                    <a:pt x="8577" y="161237"/>
                  </a:cubicBezTo>
                  <a:cubicBezTo>
                    <a:pt x="8661" y="76925"/>
                    <a:pt x="76976" y="8592"/>
                    <a:pt x="161288" y="8484"/>
                  </a:cubicBezTo>
                  <a:moveTo>
                    <a:pt x="161288" y="0"/>
                  </a:moveTo>
                  <a:cubicBezTo>
                    <a:pt x="72237" y="-26"/>
                    <a:pt x="26" y="72144"/>
                    <a:pt x="0" y="161195"/>
                  </a:cubicBezTo>
                  <a:cubicBezTo>
                    <a:pt x="-26" y="250246"/>
                    <a:pt x="72144" y="322457"/>
                    <a:pt x="161195" y="322483"/>
                  </a:cubicBezTo>
                  <a:cubicBezTo>
                    <a:pt x="250246" y="322509"/>
                    <a:pt x="322457" y="250339"/>
                    <a:pt x="322483" y="161288"/>
                  </a:cubicBezTo>
                  <a:cubicBezTo>
                    <a:pt x="322483" y="161271"/>
                    <a:pt x="322483" y="161254"/>
                    <a:pt x="322483" y="161237"/>
                  </a:cubicBezTo>
                  <a:cubicBezTo>
                    <a:pt x="322530" y="72235"/>
                    <a:pt x="250417" y="47"/>
                    <a:pt x="161415" y="0"/>
                  </a:cubicBezTo>
                  <a:cubicBezTo>
                    <a:pt x="161373" y="0"/>
                    <a:pt x="161331" y="0"/>
                    <a:pt x="161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12563436" y="4811560"/>
              <a:ext cx="84443" cy="144508"/>
            </a:xfrm>
            <a:custGeom>
              <a:rect b="b" l="l" r="r" t="t"/>
              <a:pathLst>
                <a:path extrusionOk="0" h="144508" w="84443">
                  <a:moveTo>
                    <a:pt x="42271" y="144492"/>
                  </a:moveTo>
                  <a:cubicBezTo>
                    <a:pt x="29802" y="144871"/>
                    <a:pt x="18052" y="138662"/>
                    <a:pt x="11338" y="128148"/>
                  </a:cubicBezTo>
                  <a:cubicBezTo>
                    <a:pt x="7402" y="122017"/>
                    <a:pt x="4564" y="115248"/>
                    <a:pt x="2952" y="108143"/>
                  </a:cubicBezTo>
                  <a:cubicBezTo>
                    <a:pt x="887" y="99196"/>
                    <a:pt x="-101" y="90035"/>
                    <a:pt x="8" y="80854"/>
                  </a:cubicBezTo>
                  <a:cubicBezTo>
                    <a:pt x="-103" y="69593"/>
                    <a:pt x="1201" y="58363"/>
                    <a:pt x="3890" y="47427"/>
                  </a:cubicBezTo>
                  <a:cubicBezTo>
                    <a:pt x="6083" y="38341"/>
                    <a:pt x="9830" y="29701"/>
                    <a:pt x="14965" y="21891"/>
                  </a:cubicBezTo>
                  <a:cubicBezTo>
                    <a:pt x="19405" y="15213"/>
                    <a:pt x="25345" y="9667"/>
                    <a:pt x="32311" y="5695"/>
                  </a:cubicBezTo>
                  <a:cubicBezTo>
                    <a:pt x="39355" y="1850"/>
                    <a:pt x="47274" y="-106"/>
                    <a:pt x="55298" y="19"/>
                  </a:cubicBezTo>
                  <a:cubicBezTo>
                    <a:pt x="62337" y="-163"/>
                    <a:pt x="69349" y="954"/>
                    <a:pt x="75982" y="3315"/>
                  </a:cubicBezTo>
                  <a:lnTo>
                    <a:pt x="75982" y="12592"/>
                  </a:lnTo>
                  <a:cubicBezTo>
                    <a:pt x="69510" y="9668"/>
                    <a:pt x="62489" y="8162"/>
                    <a:pt x="55387" y="8172"/>
                  </a:cubicBezTo>
                  <a:cubicBezTo>
                    <a:pt x="48761" y="8091"/>
                    <a:pt x="42236" y="9792"/>
                    <a:pt x="36493" y="13097"/>
                  </a:cubicBezTo>
                  <a:cubicBezTo>
                    <a:pt x="30723" y="16531"/>
                    <a:pt x="25838" y="21270"/>
                    <a:pt x="22232" y="26935"/>
                  </a:cubicBezTo>
                  <a:cubicBezTo>
                    <a:pt x="18105" y="33454"/>
                    <a:pt x="15082" y="40611"/>
                    <a:pt x="13285" y="48115"/>
                  </a:cubicBezTo>
                  <a:cubicBezTo>
                    <a:pt x="11127" y="56977"/>
                    <a:pt x="10079" y="66074"/>
                    <a:pt x="10168" y="75195"/>
                  </a:cubicBezTo>
                  <a:lnTo>
                    <a:pt x="10168" y="76680"/>
                  </a:lnTo>
                  <a:lnTo>
                    <a:pt x="12967" y="76680"/>
                  </a:lnTo>
                  <a:lnTo>
                    <a:pt x="13392" y="75832"/>
                  </a:lnTo>
                  <a:cubicBezTo>
                    <a:pt x="19027" y="62938"/>
                    <a:pt x="32110" y="54931"/>
                    <a:pt x="46157" y="55780"/>
                  </a:cubicBezTo>
                  <a:cubicBezTo>
                    <a:pt x="51569" y="55702"/>
                    <a:pt x="56937" y="56777"/>
                    <a:pt x="61903" y="58932"/>
                  </a:cubicBezTo>
                  <a:cubicBezTo>
                    <a:pt x="66491" y="60971"/>
                    <a:pt x="70592" y="63965"/>
                    <a:pt x="73933" y="67713"/>
                  </a:cubicBezTo>
                  <a:cubicBezTo>
                    <a:pt x="77367" y="71639"/>
                    <a:pt x="80001" y="76198"/>
                    <a:pt x="81687" y="81134"/>
                  </a:cubicBezTo>
                  <a:cubicBezTo>
                    <a:pt x="83565" y="86639"/>
                    <a:pt x="84496" y="92422"/>
                    <a:pt x="84440" y="98238"/>
                  </a:cubicBezTo>
                  <a:cubicBezTo>
                    <a:pt x="84506" y="104596"/>
                    <a:pt x="83442" y="110916"/>
                    <a:pt x="81297" y="116902"/>
                  </a:cubicBezTo>
                  <a:cubicBezTo>
                    <a:pt x="79363" y="122285"/>
                    <a:pt x="76393" y="127238"/>
                    <a:pt x="72554" y="131478"/>
                  </a:cubicBezTo>
                  <a:cubicBezTo>
                    <a:pt x="68805" y="135545"/>
                    <a:pt x="64262" y="138801"/>
                    <a:pt x="59205" y="141043"/>
                  </a:cubicBezTo>
                  <a:cubicBezTo>
                    <a:pt x="53868" y="143377"/>
                    <a:pt x="48096" y="144553"/>
                    <a:pt x="42271" y="144492"/>
                  </a:cubicBezTo>
                  <a:close/>
                  <a:moveTo>
                    <a:pt x="43268" y="63963"/>
                  </a:moveTo>
                  <a:cubicBezTo>
                    <a:pt x="38854" y="63928"/>
                    <a:pt x="34485" y="64856"/>
                    <a:pt x="30465" y="66682"/>
                  </a:cubicBezTo>
                  <a:cubicBezTo>
                    <a:pt x="26626" y="68421"/>
                    <a:pt x="23167" y="70899"/>
                    <a:pt x="20285" y="73974"/>
                  </a:cubicBezTo>
                  <a:cubicBezTo>
                    <a:pt x="17439" y="77035"/>
                    <a:pt x="15184" y="80595"/>
                    <a:pt x="13633" y="84477"/>
                  </a:cubicBezTo>
                  <a:cubicBezTo>
                    <a:pt x="12045" y="88413"/>
                    <a:pt x="11232" y="92619"/>
                    <a:pt x="11241" y="96863"/>
                  </a:cubicBezTo>
                  <a:cubicBezTo>
                    <a:pt x="11214" y="101986"/>
                    <a:pt x="11974" y="107081"/>
                    <a:pt x="13493" y="111973"/>
                  </a:cubicBezTo>
                  <a:cubicBezTo>
                    <a:pt x="14877" y="116495"/>
                    <a:pt x="17045" y="120738"/>
                    <a:pt x="19899" y="124508"/>
                  </a:cubicBezTo>
                  <a:cubicBezTo>
                    <a:pt x="22594" y="128049"/>
                    <a:pt x="26005" y="130982"/>
                    <a:pt x="29910" y="133115"/>
                  </a:cubicBezTo>
                  <a:cubicBezTo>
                    <a:pt x="33915" y="135268"/>
                    <a:pt x="38399" y="136372"/>
                    <a:pt x="42945" y="136326"/>
                  </a:cubicBezTo>
                  <a:cubicBezTo>
                    <a:pt x="51631" y="136443"/>
                    <a:pt x="59911" y="132656"/>
                    <a:pt x="65504" y="126010"/>
                  </a:cubicBezTo>
                  <a:cubicBezTo>
                    <a:pt x="68324" y="122631"/>
                    <a:pt x="70503" y="118765"/>
                    <a:pt x="71935" y="114603"/>
                  </a:cubicBezTo>
                  <a:cubicBezTo>
                    <a:pt x="73521" y="109984"/>
                    <a:pt x="74306" y="105128"/>
                    <a:pt x="74255" y="100244"/>
                  </a:cubicBezTo>
                  <a:cubicBezTo>
                    <a:pt x="74302" y="95243"/>
                    <a:pt x="73586" y="90264"/>
                    <a:pt x="72134" y="85478"/>
                  </a:cubicBezTo>
                  <a:cubicBezTo>
                    <a:pt x="70875" y="81286"/>
                    <a:pt x="68805" y="77382"/>
                    <a:pt x="66043" y="73986"/>
                  </a:cubicBezTo>
                  <a:cubicBezTo>
                    <a:pt x="63393" y="70811"/>
                    <a:pt x="60057" y="68279"/>
                    <a:pt x="56286" y="66580"/>
                  </a:cubicBezTo>
                  <a:cubicBezTo>
                    <a:pt x="52184" y="64787"/>
                    <a:pt x="47744" y="63894"/>
                    <a:pt x="43268" y="6396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5 윤곽선" id="172" name="Google Shape;172;p26"/>
          <p:cNvGrpSpPr/>
          <p:nvPr/>
        </p:nvGrpSpPr>
        <p:grpSpPr>
          <a:xfrm>
            <a:off x="9335401" y="3242614"/>
            <a:ext cx="241658" cy="241658"/>
            <a:chOff x="12447201" y="4323486"/>
            <a:chExt cx="322211" cy="322211"/>
          </a:xfrm>
        </p:grpSpPr>
        <p:sp>
          <p:nvSpPr>
            <p:cNvPr id="173" name="Google Shape;173;p26"/>
            <p:cNvSpPr/>
            <p:nvPr/>
          </p:nvSpPr>
          <p:spPr>
            <a:xfrm>
              <a:off x="12447201" y="4323486"/>
              <a:ext cx="322211" cy="322211"/>
            </a:xfrm>
            <a:custGeom>
              <a:rect b="b" l="l" r="r" t="t"/>
              <a:pathLst>
                <a:path extrusionOk="0" h="322211" w="322211">
                  <a:moveTo>
                    <a:pt x="161106" y="8484"/>
                  </a:moveTo>
                  <a:cubicBezTo>
                    <a:pt x="245397" y="8484"/>
                    <a:pt x="313728" y="76815"/>
                    <a:pt x="313728" y="161106"/>
                  </a:cubicBezTo>
                  <a:cubicBezTo>
                    <a:pt x="313728" y="245397"/>
                    <a:pt x="245397" y="313728"/>
                    <a:pt x="161106" y="313728"/>
                  </a:cubicBezTo>
                  <a:cubicBezTo>
                    <a:pt x="76815" y="313728"/>
                    <a:pt x="8484" y="245397"/>
                    <a:pt x="8484" y="161106"/>
                  </a:cubicBezTo>
                  <a:cubicBezTo>
                    <a:pt x="8580" y="76855"/>
                    <a:pt x="76855" y="8580"/>
                    <a:pt x="161106" y="8484"/>
                  </a:cubicBezTo>
                  <a:moveTo>
                    <a:pt x="161106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2"/>
                    <a:pt x="72130" y="322212"/>
                    <a:pt x="161106" y="322212"/>
                  </a:cubicBezTo>
                  <a:cubicBezTo>
                    <a:pt x="250082" y="322212"/>
                    <a:pt x="322211" y="250082"/>
                    <a:pt x="322211" y="161106"/>
                  </a:cubicBezTo>
                  <a:cubicBezTo>
                    <a:pt x="322253" y="72172"/>
                    <a:pt x="250193" y="42"/>
                    <a:pt x="161258" y="0"/>
                  </a:cubicBezTo>
                  <a:cubicBezTo>
                    <a:pt x="161208" y="0"/>
                    <a:pt x="161157" y="0"/>
                    <a:pt x="161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12572161" y="4411456"/>
              <a:ext cx="73965" cy="142051"/>
            </a:xfrm>
            <a:custGeom>
              <a:rect b="b" l="l" r="r" t="t"/>
              <a:pathLst>
                <a:path extrusionOk="0" h="142051" w="73965">
                  <a:moveTo>
                    <a:pt x="26440" y="142000"/>
                  </a:moveTo>
                  <a:cubicBezTo>
                    <a:pt x="17362" y="142379"/>
                    <a:pt x="8316" y="140672"/>
                    <a:pt x="0" y="137011"/>
                  </a:cubicBezTo>
                  <a:lnTo>
                    <a:pt x="0" y="126568"/>
                  </a:lnTo>
                  <a:cubicBezTo>
                    <a:pt x="8198" y="131318"/>
                    <a:pt x="17476" y="133887"/>
                    <a:pt x="26949" y="134029"/>
                  </a:cubicBezTo>
                  <a:cubicBezTo>
                    <a:pt x="32128" y="134096"/>
                    <a:pt x="37278" y="133259"/>
                    <a:pt x="42169" y="131556"/>
                  </a:cubicBezTo>
                  <a:cubicBezTo>
                    <a:pt x="46515" y="130025"/>
                    <a:pt x="50499" y="127615"/>
                    <a:pt x="53873" y="124476"/>
                  </a:cubicBezTo>
                  <a:cubicBezTo>
                    <a:pt x="57131" y="121372"/>
                    <a:pt x="59678" y="117600"/>
                    <a:pt x="61339" y="113418"/>
                  </a:cubicBezTo>
                  <a:cubicBezTo>
                    <a:pt x="63104" y="108902"/>
                    <a:pt x="63984" y="104089"/>
                    <a:pt x="63931" y="99241"/>
                  </a:cubicBezTo>
                  <a:cubicBezTo>
                    <a:pt x="64512" y="89767"/>
                    <a:pt x="60769" y="80540"/>
                    <a:pt x="53750" y="74150"/>
                  </a:cubicBezTo>
                  <a:cubicBezTo>
                    <a:pt x="47073" y="68440"/>
                    <a:pt x="37181" y="65543"/>
                    <a:pt x="24349" y="65543"/>
                  </a:cubicBezTo>
                  <a:cubicBezTo>
                    <a:pt x="19619" y="65543"/>
                    <a:pt x="12862" y="65895"/>
                    <a:pt x="4263" y="66599"/>
                  </a:cubicBezTo>
                  <a:lnTo>
                    <a:pt x="8446" y="0"/>
                  </a:lnTo>
                  <a:lnTo>
                    <a:pt x="67706" y="0"/>
                  </a:lnTo>
                  <a:lnTo>
                    <a:pt x="67706" y="8569"/>
                  </a:lnTo>
                  <a:lnTo>
                    <a:pt x="16501" y="8569"/>
                  </a:lnTo>
                  <a:lnTo>
                    <a:pt x="13316" y="57886"/>
                  </a:lnTo>
                  <a:lnTo>
                    <a:pt x="15012" y="57759"/>
                  </a:lnTo>
                  <a:cubicBezTo>
                    <a:pt x="20709" y="57368"/>
                    <a:pt x="25291" y="57169"/>
                    <a:pt x="28629" y="57169"/>
                  </a:cubicBezTo>
                  <a:cubicBezTo>
                    <a:pt x="35261" y="57058"/>
                    <a:pt x="41867" y="58024"/>
                    <a:pt x="48189" y="60028"/>
                  </a:cubicBezTo>
                  <a:cubicBezTo>
                    <a:pt x="53415" y="61712"/>
                    <a:pt x="58230" y="64473"/>
                    <a:pt x="62323" y="68134"/>
                  </a:cubicBezTo>
                  <a:cubicBezTo>
                    <a:pt x="66156" y="71669"/>
                    <a:pt x="69121" y="76040"/>
                    <a:pt x="70989" y="80907"/>
                  </a:cubicBezTo>
                  <a:cubicBezTo>
                    <a:pt x="73049" y="86422"/>
                    <a:pt x="74056" y="92273"/>
                    <a:pt x="73959" y="98159"/>
                  </a:cubicBezTo>
                  <a:cubicBezTo>
                    <a:pt x="74035" y="104288"/>
                    <a:pt x="72956" y="110377"/>
                    <a:pt x="70777" y="116107"/>
                  </a:cubicBezTo>
                  <a:cubicBezTo>
                    <a:pt x="68767" y="121322"/>
                    <a:pt x="65631" y="126029"/>
                    <a:pt x="61593" y="129893"/>
                  </a:cubicBezTo>
                  <a:cubicBezTo>
                    <a:pt x="57309" y="133870"/>
                    <a:pt x="52238" y="136905"/>
                    <a:pt x="46708" y="138801"/>
                  </a:cubicBezTo>
                  <a:cubicBezTo>
                    <a:pt x="40185" y="141020"/>
                    <a:pt x="33330" y="142103"/>
                    <a:pt x="26440" y="14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4 윤곽선" id="175" name="Google Shape;175;p26"/>
          <p:cNvGrpSpPr/>
          <p:nvPr/>
        </p:nvGrpSpPr>
        <p:grpSpPr>
          <a:xfrm>
            <a:off x="9335401" y="2940740"/>
            <a:ext cx="241658" cy="241658"/>
            <a:chOff x="12447201" y="3920987"/>
            <a:chExt cx="322211" cy="322211"/>
          </a:xfrm>
        </p:grpSpPr>
        <p:sp>
          <p:nvSpPr>
            <p:cNvPr id="176" name="Google Shape;176;p26"/>
            <p:cNvSpPr/>
            <p:nvPr/>
          </p:nvSpPr>
          <p:spPr>
            <a:xfrm>
              <a:off x="12447201" y="3920987"/>
              <a:ext cx="322211" cy="322211"/>
            </a:xfrm>
            <a:custGeom>
              <a:rect b="b" l="l" r="r" t="t"/>
              <a:pathLst>
                <a:path extrusionOk="0" h="322211" w="322211">
                  <a:moveTo>
                    <a:pt x="161106" y="8484"/>
                  </a:moveTo>
                  <a:cubicBezTo>
                    <a:pt x="245397" y="8484"/>
                    <a:pt x="313728" y="76815"/>
                    <a:pt x="313728" y="161106"/>
                  </a:cubicBezTo>
                  <a:cubicBezTo>
                    <a:pt x="313728" y="245397"/>
                    <a:pt x="245397" y="313728"/>
                    <a:pt x="161106" y="313728"/>
                  </a:cubicBezTo>
                  <a:cubicBezTo>
                    <a:pt x="76815" y="313728"/>
                    <a:pt x="8484" y="245397"/>
                    <a:pt x="8484" y="161106"/>
                  </a:cubicBezTo>
                  <a:cubicBezTo>
                    <a:pt x="8580" y="76855"/>
                    <a:pt x="76855" y="8580"/>
                    <a:pt x="161106" y="8484"/>
                  </a:cubicBezTo>
                  <a:moveTo>
                    <a:pt x="161106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2"/>
                    <a:pt x="72130" y="322212"/>
                    <a:pt x="161106" y="322212"/>
                  </a:cubicBezTo>
                  <a:cubicBezTo>
                    <a:pt x="250082" y="322212"/>
                    <a:pt x="322211" y="250082"/>
                    <a:pt x="322211" y="161106"/>
                  </a:cubicBezTo>
                  <a:cubicBezTo>
                    <a:pt x="322253" y="72172"/>
                    <a:pt x="250193" y="42"/>
                    <a:pt x="161258" y="0"/>
                  </a:cubicBezTo>
                  <a:cubicBezTo>
                    <a:pt x="161208" y="0"/>
                    <a:pt x="161157" y="0"/>
                    <a:pt x="161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12550493" y="4008966"/>
              <a:ext cx="99435" cy="139603"/>
            </a:xfrm>
            <a:custGeom>
              <a:rect b="b" l="l" r="r" t="t"/>
              <a:pathLst>
                <a:path extrusionOk="0" h="139603" w="99435">
                  <a:moveTo>
                    <a:pt x="67507" y="139603"/>
                  </a:moveTo>
                  <a:lnTo>
                    <a:pt x="67507" y="104212"/>
                  </a:lnTo>
                  <a:lnTo>
                    <a:pt x="0" y="104212"/>
                  </a:lnTo>
                  <a:lnTo>
                    <a:pt x="0" y="94562"/>
                  </a:lnTo>
                  <a:cubicBezTo>
                    <a:pt x="6100" y="87775"/>
                    <a:pt x="12463" y="80139"/>
                    <a:pt x="18817" y="72169"/>
                  </a:cubicBezTo>
                  <a:cubicBezTo>
                    <a:pt x="25257" y="64079"/>
                    <a:pt x="31514" y="55723"/>
                    <a:pt x="37410" y="47340"/>
                  </a:cubicBezTo>
                  <a:cubicBezTo>
                    <a:pt x="43306" y="38958"/>
                    <a:pt x="48812" y="30568"/>
                    <a:pt x="53771" y="22402"/>
                  </a:cubicBezTo>
                  <a:cubicBezTo>
                    <a:pt x="58218" y="15148"/>
                    <a:pt x="62289" y="7671"/>
                    <a:pt x="65971" y="0"/>
                  </a:cubicBezTo>
                  <a:lnTo>
                    <a:pt x="77166" y="0"/>
                  </a:lnTo>
                  <a:lnTo>
                    <a:pt x="77166" y="95644"/>
                  </a:lnTo>
                  <a:lnTo>
                    <a:pt x="99436" y="95644"/>
                  </a:lnTo>
                  <a:lnTo>
                    <a:pt x="99436" y="104212"/>
                  </a:lnTo>
                  <a:lnTo>
                    <a:pt x="77166" y="104212"/>
                  </a:lnTo>
                  <a:lnTo>
                    <a:pt x="77166" y="139603"/>
                  </a:lnTo>
                  <a:close/>
                  <a:moveTo>
                    <a:pt x="64737" y="18160"/>
                  </a:moveTo>
                  <a:cubicBezTo>
                    <a:pt x="59884" y="26550"/>
                    <a:pt x="54980" y="34504"/>
                    <a:pt x="50170" y="41796"/>
                  </a:cubicBezTo>
                  <a:cubicBezTo>
                    <a:pt x="45359" y="49088"/>
                    <a:pt x="40651" y="55896"/>
                    <a:pt x="36137" y="62124"/>
                  </a:cubicBezTo>
                  <a:cubicBezTo>
                    <a:pt x="31624" y="68351"/>
                    <a:pt x="27259" y="74094"/>
                    <a:pt x="23157" y="79215"/>
                  </a:cubicBezTo>
                  <a:cubicBezTo>
                    <a:pt x="19055" y="84335"/>
                    <a:pt x="15229" y="89043"/>
                    <a:pt x="11784" y="93213"/>
                  </a:cubicBezTo>
                  <a:lnTo>
                    <a:pt x="9790" y="95631"/>
                  </a:lnTo>
                  <a:lnTo>
                    <a:pt x="9790" y="95631"/>
                  </a:lnTo>
                  <a:lnTo>
                    <a:pt x="67507" y="95631"/>
                  </a:lnTo>
                  <a:lnTo>
                    <a:pt x="67507" y="13379"/>
                  </a:lnTo>
                  <a:lnTo>
                    <a:pt x="67507" y="1337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3 윤곽선" id="178" name="Google Shape;178;p26"/>
          <p:cNvGrpSpPr/>
          <p:nvPr/>
        </p:nvGrpSpPr>
        <p:grpSpPr>
          <a:xfrm>
            <a:off x="9335401" y="2638866"/>
            <a:ext cx="241658" cy="241658"/>
            <a:chOff x="12447201" y="3518488"/>
            <a:chExt cx="322211" cy="322211"/>
          </a:xfrm>
        </p:grpSpPr>
        <p:sp>
          <p:nvSpPr>
            <p:cNvPr id="179" name="Google Shape;179;p26"/>
            <p:cNvSpPr/>
            <p:nvPr/>
          </p:nvSpPr>
          <p:spPr>
            <a:xfrm>
              <a:off x="12447201" y="3518488"/>
              <a:ext cx="322211" cy="322211"/>
            </a:xfrm>
            <a:custGeom>
              <a:rect b="b" l="l" r="r" t="t"/>
              <a:pathLst>
                <a:path extrusionOk="0" h="322211" w="322211">
                  <a:moveTo>
                    <a:pt x="161106" y="8484"/>
                  </a:moveTo>
                  <a:cubicBezTo>
                    <a:pt x="245397" y="8484"/>
                    <a:pt x="313728" y="76815"/>
                    <a:pt x="313728" y="161106"/>
                  </a:cubicBezTo>
                  <a:cubicBezTo>
                    <a:pt x="313728" y="245397"/>
                    <a:pt x="245397" y="313728"/>
                    <a:pt x="161106" y="313728"/>
                  </a:cubicBezTo>
                  <a:cubicBezTo>
                    <a:pt x="76815" y="313728"/>
                    <a:pt x="8484" y="245397"/>
                    <a:pt x="8484" y="161106"/>
                  </a:cubicBezTo>
                  <a:cubicBezTo>
                    <a:pt x="8580" y="76855"/>
                    <a:pt x="76855" y="8580"/>
                    <a:pt x="161106" y="8484"/>
                  </a:cubicBezTo>
                  <a:moveTo>
                    <a:pt x="161106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2"/>
                    <a:pt x="72130" y="322212"/>
                    <a:pt x="161106" y="322212"/>
                  </a:cubicBezTo>
                  <a:cubicBezTo>
                    <a:pt x="250082" y="322212"/>
                    <a:pt x="322211" y="250082"/>
                    <a:pt x="322211" y="161106"/>
                  </a:cubicBezTo>
                  <a:cubicBezTo>
                    <a:pt x="322253" y="72172"/>
                    <a:pt x="250193" y="42"/>
                    <a:pt x="161258" y="0"/>
                  </a:cubicBezTo>
                  <a:cubicBezTo>
                    <a:pt x="161208" y="0"/>
                    <a:pt x="161157" y="0"/>
                    <a:pt x="161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12568471" y="3608324"/>
              <a:ext cx="76676" cy="144489"/>
            </a:xfrm>
            <a:custGeom>
              <a:rect b="b" l="l" r="r" t="t"/>
              <a:pathLst>
                <a:path extrusionOk="0" h="144489" w="76676">
                  <a:moveTo>
                    <a:pt x="29936" y="144473"/>
                  </a:moveTo>
                  <a:cubicBezTo>
                    <a:pt x="19521" y="144711"/>
                    <a:pt x="9218" y="142289"/>
                    <a:pt x="0" y="137436"/>
                  </a:cubicBezTo>
                  <a:lnTo>
                    <a:pt x="0" y="127051"/>
                  </a:lnTo>
                  <a:cubicBezTo>
                    <a:pt x="8998" y="133025"/>
                    <a:pt x="19530" y="136273"/>
                    <a:pt x="30330" y="136405"/>
                  </a:cubicBezTo>
                  <a:cubicBezTo>
                    <a:pt x="34857" y="136417"/>
                    <a:pt x="39365" y="135833"/>
                    <a:pt x="43739" y="134666"/>
                  </a:cubicBezTo>
                  <a:cubicBezTo>
                    <a:pt x="47924" y="133569"/>
                    <a:pt x="51859" y="131679"/>
                    <a:pt x="55332" y="129100"/>
                  </a:cubicBezTo>
                  <a:cubicBezTo>
                    <a:pt x="58751" y="126511"/>
                    <a:pt x="61533" y="123173"/>
                    <a:pt x="63464" y="119344"/>
                  </a:cubicBezTo>
                  <a:cubicBezTo>
                    <a:pt x="65592" y="114937"/>
                    <a:pt x="66638" y="110085"/>
                    <a:pt x="66514" y="105193"/>
                  </a:cubicBezTo>
                  <a:cubicBezTo>
                    <a:pt x="67051" y="95937"/>
                    <a:pt x="62873" y="87038"/>
                    <a:pt x="55409" y="81539"/>
                  </a:cubicBezTo>
                  <a:cubicBezTo>
                    <a:pt x="48197" y="76339"/>
                    <a:pt x="37512" y="73704"/>
                    <a:pt x="23670" y="73704"/>
                  </a:cubicBezTo>
                  <a:lnTo>
                    <a:pt x="13820" y="73704"/>
                  </a:lnTo>
                  <a:lnTo>
                    <a:pt x="13820" y="65645"/>
                  </a:lnTo>
                  <a:lnTo>
                    <a:pt x="22779" y="65645"/>
                  </a:lnTo>
                  <a:cubicBezTo>
                    <a:pt x="35387" y="65645"/>
                    <a:pt x="45058" y="63099"/>
                    <a:pt x="51531" y="58009"/>
                  </a:cubicBezTo>
                  <a:cubicBezTo>
                    <a:pt x="58258" y="52544"/>
                    <a:pt x="61948" y="44179"/>
                    <a:pt x="61449" y="35527"/>
                  </a:cubicBezTo>
                  <a:cubicBezTo>
                    <a:pt x="61937" y="28025"/>
                    <a:pt x="59265" y="20660"/>
                    <a:pt x="54081" y="15216"/>
                  </a:cubicBezTo>
                  <a:cubicBezTo>
                    <a:pt x="48020" y="10124"/>
                    <a:pt x="40216" y="7592"/>
                    <a:pt x="32320" y="8153"/>
                  </a:cubicBezTo>
                  <a:cubicBezTo>
                    <a:pt x="22769" y="8330"/>
                    <a:pt x="13476" y="11277"/>
                    <a:pt x="5570" y="16637"/>
                  </a:cubicBezTo>
                  <a:lnTo>
                    <a:pt x="5570" y="7462"/>
                  </a:lnTo>
                  <a:cubicBezTo>
                    <a:pt x="14625" y="2607"/>
                    <a:pt x="24731" y="46"/>
                    <a:pt x="35005" y="0"/>
                  </a:cubicBezTo>
                  <a:cubicBezTo>
                    <a:pt x="39774" y="-13"/>
                    <a:pt x="44519" y="669"/>
                    <a:pt x="49092" y="2024"/>
                  </a:cubicBezTo>
                  <a:cubicBezTo>
                    <a:pt x="53340" y="3261"/>
                    <a:pt x="57306" y="5315"/>
                    <a:pt x="60766" y="8073"/>
                  </a:cubicBezTo>
                  <a:cubicBezTo>
                    <a:pt x="64113" y="10806"/>
                    <a:pt x="66827" y="14233"/>
                    <a:pt x="68720" y="18118"/>
                  </a:cubicBezTo>
                  <a:cubicBezTo>
                    <a:pt x="70784" y="22526"/>
                    <a:pt x="71800" y="27352"/>
                    <a:pt x="71689" y="32218"/>
                  </a:cubicBezTo>
                  <a:cubicBezTo>
                    <a:pt x="71689" y="50662"/>
                    <a:pt x="62807" y="62132"/>
                    <a:pt x="44541" y="67278"/>
                  </a:cubicBezTo>
                  <a:lnTo>
                    <a:pt x="43459" y="67579"/>
                  </a:lnTo>
                  <a:lnTo>
                    <a:pt x="43459" y="70425"/>
                  </a:lnTo>
                  <a:lnTo>
                    <a:pt x="44778" y="70578"/>
                  </a:lnTo>
                  <a:cubicBezTo>
                    <a:pt x="49119" y="71057"/>
                    <a:pt x="53364" y="72176"/>
                    <a:pt x="57377" y="73900"/>
                  </a:cubicBezTo>
                  <a:cubicBezTo>
                    <a:pt x="61130" y="75502"/>
                    <a:pt x="64551" y="77791"/>
                    <a:pt x="67464" y="80648"/>
                  </a:cubicBezTo>
                  <a:cubicBezTo>
                    <a:pt x="70349" y="83529"/>
                    <a:pt x="72638" y="86950"/>
                    <a:pt x="74201" y="90715"/>
                  </a:cubicBezTo>
                  <a:cubicBezTo>
                    <a:pt x="75893" y="94867"/>
                    <a:pt x="76733" y="99317"/>
                    <a:pt x="76669" y="103801"/>
                  </a:cubicBezTo>
                  <a:cubicBezTo>
                    <a:pt x="76781" y="109785"/>
                    <a:pt x="75540" y="115718"/>
                    <a:pt x="73038" y="121155"/>
                  </a:cubicBezTo>
                  <a:cubicBezTo>
                    <a:pt x="70702" y="126078"/>
                    <a:pt x="67307" y="130424"/>
                    <a:pt x="63095" y="133881"/>
                  </a:cubicBezTo>
                  <a:cubicBezTo>
                    <a:pt x="58687" y="137433"/>
                    <a:pt x="53643" y="140112"/>
                    <a:pt x="48231" y="141775"/>
                  </a:cubicBezTo>
                  <a:cubicBezTo>
                    <a:pt x="42307" y="143607"/>
                    <a:pt x="36136" y="144516"/>
                    <a:pt x="29936" y="1444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윤곽선" id="181" name="Google Shape;181;p26"/>
          <p:cNvGrpSpPr/>
          <p:nvPr/>
        </p:nvGrpSpPr>
        <p:grpSpPr>
          <a:xfrm>
            <a:off x="9335401" y="2336992"/>
            <a:ext cx="241658" cy="241658"/>
            <a:chOff x="12447201" y="3115989"/>
            <a:chExt cx="322211" cy="322211"/>
          </a:xfrm>
        </p:grpSpPr>
        <p:sp>
          <p:nvSpPr>
            <p:cNvPr id="182" name="Google Shape;182;p26"/>
            <p:cNvSpPr/>
            <p:nvPr/>
          </p:nvSpPr>
          <p:spPr>
            <a:xfrm>
              <a:off x="12447201" y="3115989"/>
              <a:ext cx="322211" cy="322211"/>
            </a:xfrm>
            <a:custGeom>
              <a:rect b="b" l="l" r="r" t="t"/>
              <a:pathLst>
                <a:path extrusionOk="0" h="322211" w="322211">
                  <a:moveTo>
                    <a:pt x="161106" y="8484"/>
                  </a:moveTo>
                  <a:cubicBezTo>
                    <a:pt x="245397" y="8484"/>
                    <a:pt x="313728" y="76815"/>
                    <a:pt x="313728" y="161106"/>
                  </a:cubicBezTo>
                  <a:cubicBezTo>
                    <a:pt x="313728" y="245397"/>
                    <a:pt x="245397" y="313728"/>
                    <a:pt x="161106" y="313728"/>
                  </a:cubicBezTo>
                  <a:cubicBezTo>
                    <a:pt x="76815" y="313728"/>
                    <a:pt x="8484" y="245397"/>
                    <a:pt x="8484" y="161106"/>
                  </a:cubicBezTo>
                  <a:cubicBezTo>
                    <a:pt x="8580" y="76855"/>
                    <a:pt x="76855" y="8580"/>
                    <a:pt x="161106" y="8484"/>
                  </a:cubicBezTo>
                  <a:moveTo>
                    <a:pt x="161106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2"/>
                    <a:pt x="72130" y="322212"/>
                    <a:pt x="161106" y="322212"/>
                  </a:cubicBezTo>
                  <a:cubicBezTo>
                    <a:pt x="250082" y="322212"/>
                    <a:pt x="322211" y="250082"/>
                    <a:pt x="322211" y="161106"/>
                  </a:cubicBezTo>
                  <a:cubicBezTo>
                    <a:pt x="322253" y="72172"/>
                    <a:pt x="250193" y="42"/>
                    <a:pt x="161258" y="0"/>
                  </a:cubicBezTo>
                  <a:cubicBezTo>
                    <a:pt x="161208" y="0"/>
                    <a:pt x="161157" y="0"/>
                    <a:pt x="161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12566374" y="3201591"/>
              <a:ext cx="81447" cy="142009"/>
            </a:xfrm>
            <a:custGeom>
              <a:rect b="b" l="l" r="r" t="t"/>
              <a:pathLst>
                <a:path extrusionOk="0" h="142009" w="81447">
                  <a:moveTo>
                    <a:pt x="10" y="141980"/>
                  </a:moveTo>
                  <a:lnTo>
                    <a:pt x="10" y="136606"/>
                  </a:lnTo>
                  <a:cubicBezTo>
                    <a:pt x="-95" y="131154"/>
                    <a:pt x="636" y="125717"/>
                    <a:pt x="2177" y="120486"/>
                  </a:cubicBezTo>
                  <a:cubicBezTo>
                    <a:pt x="3662" y="115899"/>
                    <a:pt x="5953" y="111614"/>
                    <a:pt x="8943" y="107832"/>
                  </a:cubicBezTo>
                  <a:cubicBezTo>
                    <a:pt x="12484" y="103417"/>
                    <a:pt x="16506" y="99411"/>
                    <a:pt x="20935" y="95887"/>
                  </a:cubicBezTo>
                  <a:cubicBezTo>
                    <a:pt x="25839" y="91900"/>
                    <a:pt x="31842" y="87335"/>
                    <a:pt x="38773" y="82313"/>
                  </a:cubicBezTo>
                  <a:cubicBezTo>
                    <a:pt x="43482" y="78860"/>
                    <a:pt x="47732" y="75470"/>
                    <a:pt x="51406" y="72234"/>
                  </a:cubicBezTo>
                  <a:cubicBezTo>
                    <a:pt x="54898" y="69200"/>
                    <a:pt x="58042" y="65785"/>
                    <a:pt x="60776" y="62053"/>
                  </a:cubicBezTo>
                  <a:cubicBezTo>
                    <a:pt x="63267" y="58607"/>
                    <a:pt x="65214" y="54799"/>
                    <a:pt x="66549" y="50761"/>
                  </a:cubicBezTo>
                  <a:cubicBezTo>
                    <a:pt x="67901" y="46464"/>
                    <a:pt x="68563" y="41980"/>
                    <a:pt x="68513" y="37475"/>
                  </a:cubicBezTo>
                  <a:cubicBezTo>
                    <a:pt x="68583" y="33204"/>
                    <a:pt x="67857" y="28958"/>
                    <a:pt x="66371" y="24953"/>
                  </a:cubicBezTo>
                  <a:cubicBezTo>
                    <a:pt x="63765" y="17877"/>
                    <a:pt x="58071" y="12378"/>
                    <a:pt x="50909" y="10021"/>
                  </a:cubicBezTo>
                  <a:cubicBezTo>
                    <a:pt x="47067" y="8742"/>
                    <a:pt x="43039" y="8111"/>
                    <a:pt x="38989" y="8155"/>
                  </a:cubicBezTo>
                  <a:cubicBezTo>
                    <a:pt x="32366" y="8162"/>
                    <a:pt x="25843" y="9762"/>
                    <a:pt x="19968" y="12821"/>
                  </a:cubicBezTo>
                  <a:cubicBezTo>
                    <a:pt x="14769" y="15527"/>
                    <a:pt x="9934" y="18882"/>
                    <a:pt x="5580" y="22806"/>
                  </a:cubicBezTo>
                  <a:lnTo>
                    <a:pt x="5580" y="12621"/>
                  </a:lnTo>
                  <a:cubicBezTo>
                    <a:pt x="10297" y="8833"/>
                    <a:pt x="15541" y="5753"/>
                    <a:pt x="21148" y="3480"/>
                  </a:cubicBezTo>
                  <a:cubicBezTo>
                    <a:pt x="27411" y="1085"/>
                    <a:pt x="34074" y="-94"/>
                    <a:pt x="40779" y="6"/>
                  </a:cubicBezTo>
                  <a:cubicBezTo>
                    <a:pt x="41867" y="3"/>
                    <a:pt x="42953" y="67"/>
                    <a:pt x="44033" y="197"/>
                  </a:cubicBezTo>
                  <a:cubicBezTo>
                    <a:pt x="45108" y="330"/>
                    <a:pt x="46175" y="525"/>
                    <a:pt x="47227" y="782"/>
                  </a:cubicBezTo>
                  <a:cubicBezTo>
                    <a:pt x="51714" y="1226"/>
                    <a:pt x="56090" y="2443"/>
                    <a:pt x="60161" y="4379"/>
                  </a:cubicBezTo>
                  <a:cubicBezTo>
                    <a:pt x="63872" y="6162"/>
                    <a:pt x="67212" y="8631"/>
                    <a:pt x="70007" y="11654"/>
                  </a:cubicBezTo>
                  <a:cubicBezTo>
                    <a:pt x="72789" y="14738"/>
                    <a:pt x="74934" y="18343"/>
                    <a:pt x="76319" y="22259"/>
                  </a:cubicBezTo>
                  <a:cubicBezTo>
                    <a:pt x="77865" y="26678"/>
                    <a:pt x="78626" y="31334"/>
                    <a:pt x="78567" y="36016"/>
                  </a:cubicBezTo>
                  <a:cubicBezTo>
                    <a:pt x="78643" y="41418"/>
                    <a:pt x="77863" y="46799"/>
                    <a:pt x="76255" y="51957"/>
                  </a:cubicBezTo>
                  <a:cubicBezTo>
                    <a:pt x="74736" y="56595"/>
                    <a:pt x="72508" y="60969"/>
                    <a:pt x="69650" y="64925"/>
                  </a:cubicBezTo>
                  <a:cubicBezTo>
                    <a:pt x="66618" y="69068"/>
                    <a:pt x="63126" y="72853"/>
                    <a:pt x="59240" y="76209"/>
                  </a:cubicBezTo>
                  <a:cubicBezTo>
                    <a:pt x="55155" y="79772"/>
                    <a:pt x="50527" y="83420"/>
                    <a:pt x="45480" y="87009"/>
                  </a:cubicBezTo>
                  <a:cubicBezTo>
                    <a:pt x="39795" y="91102"/>
                    <a:pt x="34849" y="94780"/>
                    <a:pt x="30777" y="97923"/>
                  </a:cubicBezTo>
                  <a:cubicBezTo>
                    <a:pt x="27107" y="100704"/>
                    <a:pt x="23658" y="103764"/>
                    <a:pt x="20460" y="107077"/>
                  </a:cubicBezTo>
                  <a:cubicBezTo>
                    <a:pt x="17905" y="109712"/>
                    <a:pt x="15761" y="112715"/>
                    <a:pt x="14097" y="115986"/>
                  </a:cubicBezTo>
                  <a:cubicBezTo>
                    <a:pt x="12595" y="119080"/>
                    <a:pt x="11548" y="122374"/>
                    <a:pt x="10988" y="125767"/>
                  </a:cubicBezTo>
                  <a:cubicBezTo>
                    <a:pt x="10831" y="126828"/>
                    <a:pt x="10738" y="127765"/>
                    <a:pt x="10623" y="128805"/>
                  </a:cubicBezTo>
                  <a:cubicBezTo>
                    <a:pt x="10515" y="129882"/>
                    <a:pt x="10462" y="130963"/>
                    <a:pt x="10466" y="132046"/>
                  </a:cubicBezTo>
                  <a:lnTo>
                    <a:pt x="10466" y="133526"/>
                  </a:lnTo>
                  <a:lnTo>
                    <a:pt x="81447" y="133526"/>
                  </a:lnTo>
                  <a:lnTo>
                    <a:pt x="81447" y="1420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1 윤곽선" id="184" name="Google Shape;184;p26"/>
          <p:cNvGrpSpPr/>
          <p:nvPr/>
        </p:nvGrpSpPr>
        <p:grpSpPr>
          <a:xfrm>
            <a:off x="9335400" y="2035118"/>
            <a:ext cx="241660" cy="241660"/>
            <a:chOff x="12447200" y="2713490"/>
            <a:chExt cx="322213" cy="322213"/>
          </a:xfrm>
        </p:grpSpPr>
        <p:sp>
          <p:nvSpPr>
            <p:cNvPr id="185" name="Google Shape;185;p26"/>
            <p:cNvSpPr/>
            <p:nvPr/>
          </p:nvSpPr>
          <p:spPr>
            <a:xfrm>
              <a:off x="12447200" y="2713490"/>
              <a:ext cx="322213" cy="322213"/>
            </a:xfrm>
            <a:custGeom>
              <a:rect b="b" l="l" r="r" t="t"/>
              <a:pathLst>
                <a:path extrusionOk="0" h="322213" w="322213">
                  <a:moveTo>
                    <a:pt x="161107" y="8484"/>
                  </a:moveTo>
                  <a:cubicBezTo>
                    <a:pt x="245398" y="8484"/>
                    <a:pt x="313730" y="76815"/>
                    <a:pt x="313730" y="161107"/>
                  </a:cubicBezTo>
                  <a:cubicBezTo>
                    <a:pt x="313730" y="245398"/>
                    <a:pt x="245398" y="313729"/>
                    <a:pt x="161107" y="313729"/>
                  </a:cubicBezTo>
                  <a:cubicBezTo>
                    <a:pt x="76816" y="313729"/>
                    <a:pt x="8484" y="245398"/>
                    <a:pt x="8484" y="161107"/>
                  </a:cubicBezTo>
                  <a:cubicBezTo>
                    <a:pt x="8580" y="76855"/>
                    <a:pt x="76856" y="8580"/>
                    <a:pt x="161107" y="8485"/>
                  </a:cubicBezTo>
                  <a:moveTo>
                    <a:pt x="161107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3"/>
                    <a:pt x="72130" y="322213"/>
                    <a:pt x="161106" y="322213"/>
                  </a:cubicBezTo>
                  <a:cubicBezTo>
                    <a:pt x="250083" y="322214"/>
                    <a:pt x="322213" y="250084"/>
                    <a:pt x="322213" y="161107"/>
                  </a:cubicBezTo>
                  <a:cubicBezTo>
                    <a:pt x="322253" y="72170"/>
                    <a:pt x="250187" y="41"/>
                    <a:pt x="161251" y="1"/>
                  </a:cubicBezTo>
                  <a:cubicBezTo>
                    <a:pt x="161203" y="1"/>
                    <a:pt x="161155" y="1"/>
                    <a:pt x="1611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12575713" y="2798189"/>
              <a:ext cx="43855" cy="142883"/>
            </a:xfrm>
            <a:custGeom>
              <a:rect b="b" l="l" r="r" t="t"/>
              <a:pathLst>
                <a:path extrusionOk="0" h="142883" w="43855">
                  <a:moveTo>
                    <a:pt x="34102" y="142883"/>
                  </a:moveTo>
                  <a:lnTo>
                    <a:pt x="34102" y="13770"/>
                  </a:lnTo>
                  <a:cubicBezTo>
                    <a:pt x="34102" y="13720"/>
                    <a:pt x="34070" y="13705"/>
                    <a:pt x="34032" y="13737"/>
                  </a:cubicBezTo>
                  <a:lnTo>
                    <a:pt x="31652" y="15798"/>
                  </a:lnTo>
                  <a:cubicBezTo>
                    <a:pt x="29234" y="17845"/>
                    <a:pt x="26680" y="19726"/>
                    <a:pt x="24008" y="21430"/>
                  </a:cubicBezTo>
                  <a:cubicBezTo>
                    <a:pt x="21156" y="23265"/>
                    <a:pt x="18213" y="25000"/>
                    <a:pt x="15259" y="26591"/>
                  </a:cubicBezTo>
                  <a:cubicBezTo>
                    <a:pt x="12287" y="28190"/>
                    <a:pt x="9281" y="29640"/>
                    <a:pt x="6330" y="30907"/>
                  </a:cubicBezTo>
                  <a:cubicBezTo>
                    <a:pt x="4111" y="31856"/>
                    <a:pt x="1990" y="32697"/>
                    <a:pt x="0" y="33414"/>
                  </a:cubicBezTo>
                  <a:lnTo>
                    <a:pt x="0" y="25344"/>
                  </a:lnTo>
                  <a:cubicBezTo>
                    <a:pt x="7608" y="22792"/>
                    <a:pt x="14895" y="19368"/>
                    <a:pt x="21715" y="15141"/>
                  </a:cubicBezTo>
                  <a:cubicBezTo>
                    <a:pt x="28965" y="10629"/>
                    <a:pt x="35857" y="5568"/>
                    <a:pt x="42331" y="0"/>
                  </a:cubicBezTo>
                  <a:lnTo>
                    <a:pt x="43856" y="79"/>
                  </a:lnTo>
                  <a:lnTo>
                    <a:pt x="43856" y="1428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87" name="Google Shape;187;p26"/>
          <p:cNvGrpSpPr/>
          <p:nvPr/>
        </p:nvGrpSpPr>
        <p:grpSpPr>
          <a:xfrm>
            <a:off x="5378034" y="1169196"/>
            <a:ext cx="2323148" cy="280036"/>
            <a:chOff x="6643314" y="2461541"/>
            <a:chExt cx="2274697" cy="285693"/>
          </a:xfrm>
        </p:grpSpPr>
        <p:sp>
          <p:nvSpPr>
            <p:cNvPr id="188" name="Google Shape;188;p26"/>
            <p:cNvSpPr txBox="1"/>
            <p:nvPr/>
          </p:nvSpPr>
          <p:spPr>
            <a:xfrm>
              <a:off x="6676711" y="2461541"/>
              <a:ext cx="2241300" cy="25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200">
                  <a:solidFill>
                    <a:srgbClr val="7F7F7F"/>
                  </a:solidFill>
                </a:rPr>
                <a:t>프로젝트 배경 </a:t>
              </a:r>
              <a:endParaRPr b="1" sz="1100"/>
            </a:p>
          </p:txBody>
        </p:sp>
        <p:cxnSp>
          <p:nvCxnSpPr>
            <p:cNvPr id="189" name="Google Shape;189;p26"/>
            <p:cNvCxnSpPr/>
            <p:nvPr/>
          </p:nvCxnSpPr>
          <p:spPr>
            <a:xfrm>
              <a:off x="6643314" y="2747234"/>
              <a:ext cx="2009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90" name="Google Shape;190;p26"/>
          <p:cNvGrpSpPr/>
          <p:nvPr/>
        </p:nvGrpSpPr>
        <p:grpSpPr>
          <a:xfrm>
            <a:off x="5386559" y="1800897"/>
            <a:ext cx="2306086" cy="254086"/>
            <a:chOff x="6643314" y="2438841"/>
            <a:chExt cx="2257991" cy="259219"/>
          </a:xfrm>
        </p:grpSpPr>
        <p:sp>
          <p:nvSpPr>
            <p:cNvPr id="191" name="Google Shape;191;p26"/>
            <p:cNvSpPr txBox="1"/>
            <p:nvPr/>
          </p:nvSpPr>
          <p:spPr>
            <a:xfrm>
              <a:off x="6660005" y="2438841"/>
              <a:ext cx="2241300" cy="25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200">
                  <a:solidFill>
                    <a:srgbClr val="7F7F7F"/>
                  </a:solidFill>
                </a:rPr>
                <a:t>프로젝트 개요</a:t>
              </a:r>
              <a:endParaRPr b="1" sz="1200">
                <a:solidFill>
                  <a:srgbClr val="7F7F7F"/>
                </a:solidFill>
              </a:endParaRPr>
            </a:p>
          </p:txBody>
        </p:sp>
        <p:cxnSp>
          <p:nvCxnSpPr>
            <p:cNvPr id="192" name="Google Shape;192;p26"/>
            <p:cNvCxnSpPr/>
            <p:nvPr/>
          </p:nvCxnSpPr>
          <p:spPr>
            <a:xfrm>
              <a:off x="6643314" y="2698060"/>
              <a:ext cx="2009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93" name="Google Shape;193;p26"/>
          <p:cNvGrpSpPr/>
          <p:nvPr/>
        </p:nvGrpSpPr>
        <p:grpSpPr>
          <a:xfrm>
            <a:off x="5395084" y="2432598"/>
            <a:ext cx="2306086" cy="265211"/>
            <a:chOff x="6643314" y="2427492"/>
            <a:chExt cx="2257991" cy="270568"/>
          </a:xfrm>
        </p:grpSpPr>
        <p:sp>
          <p:nvSpPr>
            <p:cNvPr id="194" name="Google Shape;194;p26"/>
            <p:cNvSpPr txBox="1"/>
            <p:nvPr/>
          </p:nvSpPr>
          <p:spPr>
            <a:xfrm>
              <a:off x="6660005" y="2427492"/>
              <a:ext cx="2241300" cy="25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200">
                  <a:solidFill>
                    <a:srgbClr val="7F7F7F"/>
                  </a:solidFill>
                </a:rPr>
                <a:t>데이터 탐색 및 EDA</a:t>
              </a:r>
              <a:endParaRPr b="1" sz="1200">
                <a:solidFill>
                  <a:srgbClr val="7F7F7F"/>
                </a:solidFill>
              </a:endParaRPr>
            </a:p>
          </p:txBody>
        </p:sp>
        <p:cxnSp>
          <p:nvCxnSpPr>
            <p:cNvPr id="195" name="Google Shape;195;p26"/>
            <p:cNvCxnSpPr/>
            <p:nvPr/>
          </p:nvCxnSpPr>
          <p:spPr>
            <a:xfrm>
              <a:off x="6643314" y="2698060"/>
              <a:ext cx="2009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96" name="Google Shape;196;p26"/>
          <p:cNvGrpSpPr/>
          <p:nvPr/>
        </p:nvGrpSpPr>
        <p:grpSpPr>
          <a:xfrm>
            <a:off x="5386559" y="3032599"/>
            <a:ext cx="2314611" cy="254086"/>
            <a:chOff x="6643314" y="2438841"/>
            <a:chExt cx="2266338" cy="259219"/>
          </a:xfrm>
        </p:grpSpPr>
        <p:sp>
          <p:nvSpPr>
            <p:cNvPr id="197" name="Google Shape;197;p26"/>
            <p:cNvSpPr txBox="1"/>
            <p:nvPr/>
          </p:nvSpPr>
          <p:spPr>
            <a:xfrm>
              <a:off x="6668352" y="2438841"/>
              <a:ext cx="2241300" cy="25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200">
                  <a:solidFill>
                    <a:srgbClr val="7F7F7F"/>
                  </a:solidFill>
                </a:rPr>
                <a:t>모델링 &amp; 시각화</a:t>
              </a:r>
              <a:endParaRPr b="1" sz="1100"/>
            </a:p>
          </p:txBody>
        </p:sp>
        <p:cxnSp>
          <p:nvCxnSpPr>
            <p:cNvPr id="198" name="Google Shape;198;p26"/>
            <p:cNvCxnSpPr/>
            <p:nvPr/>
          </p:nvCxnSpPr>
          <p:spPr>
            <a:xfrm>
              <a:off x="6643314" y="2698060"/>
              <a:ext cx="2009727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99" name="Google Shape;199;p26"/>
          <p:cNvGrpSpPr/>
          <p:nvPr/>
        </p:nvGrpSpPr>
        <p:grpSpPr>
          <a:xfrm>
            <a:off x="5378022" y="3621473"/>
            <a:ext cx="2314623" cy="254086"/>
            <a:chOff x="6665883" y="2411322"/>
            <a:chExt cx="2266350" cy="259219"/>
          </a:xfrm>
        </p:grpSpPr>
        <p:sp>
          <p:nvSpPr>
            <p:cNvPr id="200" name="Google Shape;200;p26"/>
            <p:cNvSpPr txBox="1"/>
            <p:nvPr/>
          </p:nvSpPr>
          <p:spPr>
            <a:xfrm>
              <a:off x="6690933" y="2411322"/>
              <a:ext cx="2241300" cy="25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200">
                  <a:solidFill>
                    <a:srgbClr val="7F7F7F"/>
                  </a:solidFill>
                </a:rPr>
                <a:t>결과 분석</a:t>
              </a:r>
              <a:endParaRPr b="1" sz="1100"/>
            </a:p>
          </p:txBody>
        </p:sp>
        <p:cxnSp>
          <p:nvCxnSpPr>
            <p:cNvPr id="201" name="Google Shape;201;p26"/>
            <p:cNvCxnSpPr/>
            <p:nvPr/>
          </p:nvCxnSpPr>
          <p:spPr>
            <a:xfrm>
              <a:off x="6665883" y="2670540"/>
              <a:ext cx="2009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02" name="Google Shape;202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03" name="Google Shape;203;p26"/>
          <p:cNvSpPr txBox="1"/>
          <p:nvPr/>
        </p:nvSpPr>
        <p:spPr>
          <a:xfrm>
            <a:off x="4784375" y="1068513"/>
            <a:ext cx="5145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1️⃣</a:t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4" name="Google Shape;204;p26"/>
          <p:cNvSpPr txBox="1"/>
          <p:nvPr/>
        </p:nvSpPr>
        <p:spPr>
          <a:xfrm>
            <a:off x="4784375" y="1689838"/>
            <a:ext cx="5145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2️⃣</a:t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5" name="Google Shape;205;p26"/>
          <p:cNvSpPr txBox="1"/>
          <p:nvPr/>
        </p:nvSpPr>
        <p:spPr>
          <a:xfrm>
            <a:off x="4784375" y="2311150"/>
            <a:ext cx="5145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3️⃣</a:t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6" name="Google Shape;206;p26"/>
          <p:cNvSpPr txBox="1"/>
          <p:nvPr/>
        </p:nvSpPr>
        <p:spPr>
          <a:xfrm>
            <a:off x="4784375" y="2897700"/>
            <a:ext cx="5145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4️⃣</a:t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7" name="Google Shape;207;p26"/>
          <p:cNvSpPr txBox="1"/>
          <p:nvPr/>
        </p:nvSpPr>
        <p:spPr>
          <a:xfrm>
            <a:off x="4784375" y="3494850"/>
            <a:ext cx="5145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5️⃣</a:t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44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810" name="Google Shape;810;p4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1" name="Google Shape;811;p44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2" name="Google Shape;812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813" name="Google Shape;813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814" name="Google Shape;814;p4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815" name="Google Shape;815;p4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816" name="Google Shape;816;p44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817" name="Google Shape;817;p44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18" name="Google Shape;818;p44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19" name="Google Shape;819;p44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820" name="Google Shape;820;p44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821" name="Google Shape;821;p44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822" name="Google Shape;822;p44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823" name="Google Shape;823;p44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824" name="Google Shape;824;p44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25" name="Google Shape;825;p44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6" name="Google Shape;826;p4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4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Google Shape;828;p4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829" name="Google Shape;829;p44"/>
          <p:cNvSpPr txBox="1"/>
          <p:nvPr/>
        </p:nvSpPr>
        <p:spPr>
          <a:xfrm>
            <a:off x="531849" y="1131475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44"/>
          <p:cNvSpPr txBox="1"/>
          <p:nvPr/>
        </p:nvSpPr>
        <p:spPr>
          <a:xfrm>
            <a:off x="903784" y="1658846"/>
            <a:ext cx="2283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클러스터링 모델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44"/>
          <p:cNvSpPr txBox="1"/>
          <p:nvPr/>
        </p:nvSpPr>
        <p:spPr>
          <a:xfrm>
            <a:off x="3990750" y="1990288"/>
            <a:ext cx="164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고가형 모델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832" name="Google Shape;832;p44"/>
          <p:cNvGraphicFramePr/>
          <p:nvPr/>
        </p:nvGraphicFramePr>
        <p:xfrm>
          <a:off x="1071575" y="247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{FE1024C3-91BF-48C1-A02F-31D978671D75}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centroid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density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POINT (127.089586 37.537794)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POINT (127.104586 37.462794)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: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: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: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833" name="Google Shape;833;p44"/>
          <p:cNvCxnSpPr/>
          <p:nvPr/>
        </p:nvCxnSpPr>
        <p:spPr>
          <a:xfrm>
            <a:off x="7030450" y="3044125"/>
            <a:ext cx="0" cy="484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34" name="Google Shape;834;p44"/>
          <p:cNvSpPr/>
          <p:nvPr/>
        </p:nvSpPr>
        <p:spPr>
          <a:xfrm>
            <a:off x="5484250" y="1448800"/>
            <a:ext cx="2601900" cy="1022700"/>
          </a:xfrm>
          <a:prstGeom prst="wedgeRectCallout">
            <a:avLst>
              <a:gd fmla="val -43214" name="adj1"/>
              <a:gd fmla="val 97647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35" name="Google Shape;835;p44"/>
          <p:cNvSpPr txBox="1"/>
          <p:nvPr/>
        </p:nvSpPr>
        <p:spPr>
          <a:xfrm>
            <a:off x="4903150" y="1410688"/>
            <a:ext cx="425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36" name="Google Shape;836;p44"/>
          <p:cNvSpPr txBox="1"/>
          <p:nvPr/>
        </p:nvSpPr>
        <p:spPr>
          <a:xfrm>
            <a:off x="5533100" y="1537350"/>
            <a:ext cx="2682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카페 밀도가 높은 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클러스터에 포함되지만 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실제로는 카페가 없는 지역!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837" name="Google Shape;837;p44"/>
          <p:cNvCxnSpPr/>
          <p:nvPr/>
        </p:nvCxnSpPr>
        <p:spPr>
          <a:xfrm flipH="1" rot="10800000">
            <a:off x="973451" y="1992450"/>
            <a:ext cx="1836000" cy="1260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45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843" name="Google Shape;843;p4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4" name="Google Shape;844;p45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5" name="Google Shape;845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846" name="Google Shape;846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847" name="Google Shape;847;p4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848" name="Google Shape;848;p4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849" name="Google Shape;849;p45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850" name="Google Shape;850;p45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51" name="Google Shape;851;p45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52" name="Google Shape;852;p45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853" name="Google Shape;853;p45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854" name="Google Shape;854;p45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855" name="Google Shape;855;p45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856" name="Google Shape;856;p45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857" name="Google Shape;857;p45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58" name="Google Shape;858;p45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9" name="Google Shape;859;p4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0" name="Google Shape;860;p4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861" name="Google Shape;861;p4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862" name="Google Shape;862;p45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3" name="Google Shape;863;p45"/>
          <p:cNvSpPr txBox="1"/>
          <p:nvPr/>
        </p:nvSpPr>
        <p:spPr>
          <a:xfrm>
            <a:off x="965801" y="2545513"/>
            <a:ext cx="36030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 </a:t>
            </a:r>
            <a:r>
              <a:rPr b="1" lang="ko" sz="2000">
                <a:solidFill>
                  <a:srgbClr val="547FCA"/>
                </a:solidFill>
              </a:rPr>
              <a:t>모델 예측 예시 </a:t>
            </a:r>
            <a:endParaRPr b="1" sz="2000">
              <a:solidFill>
                <a:srgbClr val="547FCA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47FCA"/>
              </a:buClr>
              <a:buSzPts val="1800"/>
              <a:buChar char="-"/>
            </a:pPr>
            <a:r>
              <a:rPr lang="ko" sz="1800">
                <a:solidFill>
                  <a:srgbClr val="547FCA"/>
                </a:solidFill>
              </a:rPr>
              <a:t>고가형 모델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64" name="Google Shape;864;p45"/>
          <p:cNvCxnSpPr/>
          <p:nvPr/>
        </p:nvCxnSpPr>
        <p:spPr>
          <a:xfrm>
            <a:off x="7030450" y="3044125"/>
            <a:ext cx="0" cy="484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65" name="Google Shape;865;p4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757750" y="1416300"/>
            <a:ext cx="4447050" cy="32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46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871" name="Google Shape;871;p4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2" name="Google Shape;872;p46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3" name="Google Shape;873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874" name="Google Shape;874;p4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875" name="Google Shape;875;p4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876" name="Google Shape;876;p4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877" name="Google Shape;877;p46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878" name="Google Shape;878;p46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79" name="Google Shape;879;p46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80" name="Google Shape;880;p46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881" name="Google Shape;881;p46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882" name="Google Shape;882;p46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883" name="Google Shape;883;p46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884" name="Google Shape;884;p46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885" name="Google Shape;885;p46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86" name="Google Shape;886;p46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7" name="Google Shape;887;p4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8" name="Google Shape;888;p4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889" name="Google Shape;889;p4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890" name="Google Shape;890;p46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 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1" name="Google Shape;891;p46"/>
          <p:cNvSpPr txBox="1"/>
          <p:nvPr/>
        </p:nvSpPr>
        <p:spPr>
          <a:xfrm>
            <a:off x="903776" y="1658850"/>
            <a:ext cx="3603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모델 예측 예시 - 고가형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92" name="Google Shape;892;p46"/>
          <p:cNvCxnSpPr/>
          <p:nvPr/>
        </p:nvCxnSpPr>
        <p:spPr>
          <a:xfrm>
            <a:off x="942475" y="2012775"/>
            <a:ext cx="2466600" cy="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93" name="Google Shape;893;p46"/>
          <p:cNvCxnSpPr/>
          <p:nvPr/>
        </p:nvCxnSpPr>
        <p:spPr>
          <a:xfrm>
            <a:off x="7030450" y="3044125"/>
            <a:ext cx="0" cy="484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4" name="Google Shape;894;p46"/>
          <p:cNvSpPr txBox="1"/>
          <p:nvPr/>
        </p:nvSpPr>
        <p:spPr>
          <a:xfrm>
            <a:off x="6803100" y="4446900"/>
            <a:ext cx="7218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&lt;로드뷰&gt;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895" name="Google Shape;895;p46"/>
          <p:cNvSpPr txBox="1"/>
          <p:nvPr/>
        </p:nvSpPr>
        <p:spPr>
          <a:xfrm>
            <a:off x="1194300" y="4446900"/>
            <a:ext cx="965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</a:t>
            </a:r>
            <a:r>
              <a:rPr lang="ko" sz="1000">
                <a:solidFill>
                  <a:schemeClr val="dk1"/>
                </a:solidFill>
              </a:rPr>
              <a:t>예측 결과</a:t>
            </a:r>
            <a:r>
              <a:rPr lang="ko" sz="1000">
                <a:solidFill>
                  <a:schemeClr val="dk1"/>
                </a:solidFill>
              </a:rPr>
              <a:t>&gt;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896" name="Google Shape;896;p46"/>
          <p:cNvSpPr txBox="1"/>
          <p:nvPr/>
        </p:nvSpPr>
        <p:spPr>
          <a:xfrm>
            <a:off x="3727750" y="4446900"/>
            <a:ext cx="1203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</a:t>
            </a:r>
            <a:r>
              <a:rPr lang="ko" sz="1000">
                <a:solidFill>
                  <a:schemeClr val="dk1"/>
                </a:solidFill>
              </a:rPr>
              <a:t>주변 카페 현황</a:t>
            </a:r>
            <a:r>
              <a:rPr lang="ko" sz="1000">
                <a:solidFill>
                  <a:schemeClr val="dk1"/>
                </a:solidFill>
              </a:rPr>
              <a:t>&gt;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897" name="Google Shape;897;p4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66350" y="2204168"/>
            <a:ext cx="2249250" cy="2142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8" name="Google Shape;898;p4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175175" y="2186012"/>
            <a:ext cx="2184946" cy="214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9" name="Google Shape;899;p4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786438" y="2204175"/>
            <a:ext cx="2809912" cy="199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47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905" name="Google Shape;905;p4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6" name="Google Shape;906;p47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7" name="Google Shape;907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908" name="Google Shape;908;p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909" name="Google Shape;909;p4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910" name="Google Shape;910;p4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911" name="Google Shape;911;p47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912" name="Google Shape;912;p47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915" name="Google Shape;915;p47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916" name="Google Shape;916;p47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917" name="Google Shape;917;p47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918" name="Google Shape;918;p47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919" name="Google Shape;919;p47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20" name="Google Shape;920;p47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1" name="Google Shape;921;p4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p4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4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924" name="Google Shape;924;p47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 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5" name="Google Shape;925;p47"/>
          <p:cNvSpPr txBox="1"/>
          <p:nvPr/>
        </p:nvSpPr>
        <p:spPr>
          <a:xfrm>
            <a:off x="903776" y="1658850"/>
            <a:ext cx="3603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모델 예측 예시 </a:t>
            </a:r>
            <a:r>
              <a:rPr lang="ko" sz="1800">
                <a:solidFill>
                  <a:srgbClr val="547FCA"/>
                </a:solidFill>
              </a:rPr>
              <a:t>- 고가형 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26" name="Google Shape;926;p47"/>
          <p:cNvCxnSpPr/>
          <p:nvPr/>
        </p:nvCxnSpPr>
        <p:spPr>
          <a:xfrm>
            <a:off x="7030450" y="3044125"/>
            <a:ext cx="0" cy="484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7" name="Google Shape;927;p47"/>
          <p:cNvSpPr txBox="1"/>
          <p:nvPr/>
        </p:nvSpPr>
        <p:spPr>
          <a:xfrm>
            <a:off x="6803100" y="4446900"/>
            <a:ext cx="7218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&lt;로드뷰&gt;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928" name="Google Shape;928;p47"/>
          <p:cNvSpPr txBox="1"/>
          <p:nvPr/>
        </p:nvSpPr>
        <p:spPr>
          <a:xfrm>
            <a:off x="1194300" y="4446900"/>
            <a:ext cx="965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&lt;예측 결과&gt;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929" name="Google Shape;929;p47"/>
          <p:cNvSpPr txBox="1"/>
          <p:nvPr/>
        </p:nvSpPr>
        <p:spPr>
          <a:xfrm>
            <a:off x="3727750" y="4446900"/>
            <a:ext cx="1203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&lt;주변 카페 현황&gt;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930" name="Google Shape;930;p4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42550" y="2240724"/>
            <a:ext cx="2057401" cy="206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1" name="Google Shape;931;p4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300700" y="2251313"/>
            <a:ext cx="2057399" cy="2048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32" name="Google Shape;932;p47"/>
          <p:cNvPicPr preferRelativeResize="0"/>
          <p:nvPr/>
        </p:nvPicPr>
        <p:blipFill rotWithShape="1">
          <a:blip r:embed="rId12">
            <a:alphaModFix/>
          </a:blip>
          <a:srcRect b="0" l="0" r="31703" t="0"/>
          <a:stretch/>
        </p:blipFill>
        <p:spPr>
          <a:xfrm>
            <a:off x="5817475" y="2514656"/>
            <a:ext cx="2593850" cy="154343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3" name="Google Shape;933;p47"/>
          <p:cNvCxnSpPr/>
          <p:nvPr/>
        </p:nvCxnSpPr>
        <p:spPr>
          <a:xfrm>
            <a:off x="972550" y="2012775"/>
            <a:ext cx="2436300" cy="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48"/>
          <p:cNvSpPr/>
          <p:nvPr/>
        </p:nvSpPr>
        <p:spPr>
          <a:xfrm>
            <a:off x="309588" y="32639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939" name="Google Shape;939;p4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40" name="Google Shape;940;p48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1" name="Google Shape;941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942" name="Google Shape;942;p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943" name="Google Shape;943;p4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944" name="Google Shape;944;p4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945" name="Google Shape;945;p48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946" name="Google Shape;946;p48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949" name="Google Shape;949;p48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950" name="Google Shape;950;p48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951" name="Google Shape;951;p48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952" name="Google Shape;952;p48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953" name="Google Shape;953;p48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54" name="Google Shape;954;p48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5" name="Google Shape;955;p4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4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957" name="Google Shape;957;p4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958" name="Google Shape;958;p48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9" name="Google Shape;959;p48"/>
          <p:cNvSpPr txBox="1"/>
          <p:nvPr/>
        </p:nvSpPr>
        <p:spPr>
          <a:xfrm>
            <a:off x="903784" y="1658846"/>
            <a:ext cx="2283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클러스터링 모델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60" name="Google Shape;960;p48"/>
          <p:cNvCxnSpPr/>
          <p:nvPr/>
        </p:nvCxnSpPr>
        <p:spPr>
          <a:xfrm flipH="1" rot="10800000">
            <a:off x="925096" y="2005045"/>
            <a:ext cx="1816200" cy="210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61" name="Google Shape;961;p48"/>
          <p:cNvSpPr txBox="1"/>
          <p:nvPr/>
        </p:nvSpPr>
        <p:spPr>
          <a:xfrm>
            <a:off x="3990750" y="1990288"/>
            <a:ext cx="164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저가</a:t>
            </a:r>
            <a:r>
              <a:rPr b="1"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형 모델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962" name="Google Shape;962;p48"/>
          <p:cNvCxnSpPr/>
          <p:nvPr/>
        </p:nvCxnSpPr>
        <p:spPr>
          <a:xfrm>
            <a:off x="7030450" y="3044125"/>
            <a:ext cx="0" cy="484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graphicFrame>
        <p:nvGraphicFramePr>
          <p:cNvPr id="963" name="Google Shape;963;p48"/>
          <p:cNvGraphicFramePr/>
          <p:nvPr/>
        </p:nvGraphicFramePr>
        <p:xfrm>
          <a:off x="1071575" y="247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{FE1024C3-91BF-48C1-A02F-31D978671D75}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centroid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density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POINT (126.957586 37.477794)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POINT (127.056586 37.591793999)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5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: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</a:rPr>
                        <a:t>: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64" name="Google Shape;964;p48"/>
          <p:cNvSpPr txBox="1"/>
          <p:nvPr/>
        </p:nvSpPr>
        <p:spPr>
          <a:xfrm>
            <a:off x="4903150" y="1410688"/>
            <a:ext cx="425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49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970" name="Google Shape;970;p4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1" name="Google Shape;971;p49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2" name="Google Shape;972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973" name="Google Shape;973;p4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974" name="Google Shape;974;p4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975" name="Google Shape;975;p4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976" name="Google Shape;976;p49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977" name="Google Shape;977;p49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78" name="Google Shape;978;p49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79" name="Google Shape;979;p49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980" name="Google Shape;980;p49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981" name="Google Shape;981;p49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982" name="Google Shape;982;p49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983" name="Google Shape;983;p49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984" name="Google Shape;984;p49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85" name="Google Shape;985;p49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6" name="Google Shape;986;p4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7" name="Google Shape;987;p4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988" name="Google Shape;988;p4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989" name="Google Shape;989;p49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0" name="Google Shape;990;p49"/>
          <p:cNvSpPr txBox="1"/>
          <p:nvPr/>
        </p:nvSpPr>
        <p:spPr>
          <a:xfrm>
            <a:off x="973459" y="2545521"/>
            <a:ext cx="22836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547FCA"/>
                </a:solidFill>
              </a:rPr>
              <a:t> </a:t>
            </a:r>
            <a:r>
              <a:rPr b="1" lang="ko" sz="2000">
                <a:solidFill>
                  <a:srgbClr val="547FCA"/>
                </a:solidFill>
              </a:rPr>
              <a:t>모델 예측 예시</a:t>
            </a:r>
            <a:endParaRPr b="1" sz="2000">
              <a:solidFill>
                <a:srgbClr val="547FCA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47FCA"/>
              </a:buClr>
              <a:buSzPts val="1800"/>
              <a:buChar char="-"/>
            </a:pPr>
            <a:r>
              <a:rPr lang="ko" sz="1800">
                <a:solidFill>
                  <a:srgbClr val="547FCA"/>
                </a:solidFill>
              </a:rPr>
              <a:t>저가</a:t>
            </a:r>
            <a:r>
              <a:rPr lang="ko" sz="1800">
                <a:solidFill>
                  <a:srgbClr val="547FCA"/>
                </a:solidFill>
              </a:rPr>
              <a:t>형 모델</a:t>
            </a:r>
            <a:endParaRPr sz="1800">
              <a:solidFill>
                <a:srgbClr val="547FCA"/>
              </a:solidFill>
            </a:endParaRPr>
          </a:p>
        </p:txBody>
      </p:sp>
      <p:cxnSp>
        <p:nvCxnSpPr>
          <p:cNvPr id="991" name="Google Shape;991;p49"/>
          <p:cNvCxnSpPr/>
          <p:nvPr/>
        </p:nvCxnSpPr>
        <p:spPr>
          <a:xfrm>
            <a:off x="7030450" y="3044125"/>
            <a:ext cx="0" cy="484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92" name="Google Shape;992;p4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757750" y="1361325"/>
            <a:ext cx="4208876" cy="321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50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998" name="Google Shape;998;p5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9" name="Google Shape;999;p50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0" name="Google Shape;1000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1001" name="Google Shape;1001;p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1002" name="Google Shape;1002;p5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1003" name="Google Shape;1003;p5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1004" name="Google Shape;1004;p50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1005" name="Google Shape;1005;p50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008" name="Google Shape;1008;p50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1009" name="Google Shape;1009;p50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1010" name="Google Shape;1010;p50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1011" name="Google Shape;1011;p50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1012" name="Google Shape;1012;p50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13" name="Google Shape;1013;p50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4" name="Google Shape;1014;p5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" name="Google Shape;1015;p5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1016" name="Google Shape;1016;p5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017" name="Google Shape;1017;p50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 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8" name="Google Shape;1018;p50"/>
          <p:cNvSpPr txBox="1"/>
          <p:nvPr/>
        </p:nvSpPr>
        <p:spPr>
          <a:xfrm>
            <a:off x="903776" y="1658850"/>
            <a:ext cx="3603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모델 예측 예시 - 저가형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19" name="Google Shape;1019;p50"/>
          <p:cNvCxnSpPr/>
          <p:nvPr/>
        </p:nvCxnSpPr>
        <p:spPr>
          <a:xfrm>
            <a:off x="7030450" y="3044125"/>
            <a:ext cx="0" cy="484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0" name="Google Shape;1020;p50"/>
          <p:cNvSpPr txBox="1"/>
          <p:nvPr/>
        </p:nvSpPr>
        <p:spPr>
          <a:xfrm>
            <a:off x="6803100" y="4446900"/>
            <a:ext cx="7218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&lt;로드뷰&gt;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021" name="Google Shape;1021;p50"/>
          <p:cNvSpPr txBox="1"/>
          <p:nvPr/>
        </p:nvSpPr>
        <p:spPr>
          <a:xfrm>
            <a:off x="1194300" y="4446900"/>
            <a:ext cx="965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&lt;예측 결과&gt;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022" name="Google Shape;1022;p50"/>
          <p:cNvSpPr txBox="1"/>
          <p:nvPr/>
        </p:nvSpPr>
        <p:spPr>
          <a:xfrm>
            <a:off x="3727750" y="4446900"/>
            <a:ext cx="1203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&lt;주변 카페 현황&gt;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023" name="Google Shape;1023;p5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42550" y="2213575"/>
            <a:ext cx="2128750" cy="204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4" name="Google Shape;1024;p5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115875" y="2194825"/>
            <a:ext cx="2261281" cy="204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5" name="Google Shape;1025;p5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797922" y="2169822"/>
            <a:ext cx="2865087" cy="2048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6" name="Google Shape;1026;p50"/>
          <p:cNvCxnSpPr/>
          <p:nvPr/>
        </p:nvCxnSpPr>
        <p:spPr>
          <a:xfrm>
            <a:off x="957525" y="1997750"/>
            <a:ext cx="2489100" cy="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51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ㅍㅋ</a:t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1032" name="Google Shape;1032;p5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3" name="Google Shape;1033;p51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4" name="Google Shape;1034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1035" name="Google Shape;1035;p5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1036" name="Google Shape;1036;p5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1037" name="Google Shape;1037;p5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1038" name="Google Shape;1038;p51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1039" name="Google Shape;1039;p51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40" name="Google Shape;1040;p51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41" name="Google Shape;1041;p51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042" name="Google Shape;1042;p51"/>
          <p:cNvSpPr txBox="1"/>
          <p:nvPr/>
        </p:nvSpPr>
        <p:spPr>
          <a:xfrm>
            <a:off x="1336751" y="412850"/>
            <a:ext cx="2421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모델링 &amp; 시각화</a:t>
            </a:r>
            <a:endParaRPr sz="1100"/>
          </a:p>
        </p:txBody>
      </p:sp>
      <p:sp>
        <p:nvSpPr>
          <p:cNvPr id="1043" name="Google Shape;1043;p51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1044" name="Google Shape;1044;p51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1045" name="Google Shape;1045;p51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1046" name="Google Shape;1046;p51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47" name="Google Shape;1047;p51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8" name="Google Shape;1048;p5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9" name="Google Shape;1049;p5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1050" name="Google Shape;1050;p5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051" name="Google Shape;1051;p51"/>
          <p:cNvSpPr txBox="1"/>
          <p:nvPr/>
        </p:nvSpPr>
        <p:spPr>
          <a:xfrm>
            <a:off x="531849" y="1182413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4. 모델링 &amp; 시각화 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2" name="Google Shape;1052;p51"/>
          <p:cNvSpPr txBox="1"/>
          <p:nvPr/>
        </p:nvSpPr>
        <p:spPr>
          <a:xfrm>
            <a:off x="903776" y="1658850"/>
            <a:ext cx="3603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547FCA"/>
                </a:solidFill>
              </a:rPr>
              <a:t>모델 예측 예시 - 저가형</a:t>
            </a: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53" name="Google Shape;1053;p51"/>
          <p:cNvCxnSpPr/>
          <p:nvPr/>
        </p:nvCxnSpPr>
        <p:spPr>
          <a:xfrm>
            <a:off x="7030450" y="3044125"/>
            <a:ext cx="0" cy="484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4" name="Google Shape;1054;p51"/>
          <p:cNvSpPr txBox="1"/>
          <p:nvPr/>
        </p:nvSpPr>
        <p:spPr>
          <a:xfrm>
            <a:off x="6803100" y="4446900"/>
            <a:ext cx="7218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&lt;로드뷰&gt;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055" name="Google Shape;1055;p51"/>
          <p:cNvSpPr txBox="1"/>
          <p:nvPr/>
        </p:nvSpPr>
        <p:spPr>
          <a:xfrm>
            <a:off x="1194300" y="4446900"/>
            <a:ext cx="965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&lt;예측 결과&gt;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056" name="Google Shape;1056;p51"/>
          <p:cNvSpPr txBox="1"/>
          <p:nvPr/>
        </p:nvSpPr>
        <p:spPr>
          <a:xfrm>
            <a:off x="3727750" y="4446900"/>
            <a:ext cx="1203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&lt;주변 카페 현황&gt;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057" name="Google Shape;1057;p5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50875" y="2300425"/>
            <a:ext cx="2157924" cy="200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8" name="Google Shape;1058;p5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243275" y="2317225"/>
            <a:ext cx="2157925" cy="198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9" name="Google Shape;1059;p5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943275" y="2270625"/>
            <a:ext cx="2518093" cy="200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0" name="Google Shape;1060;p51"/>
          <p:cNvCxnSpPr/>
          <p:nvPr/>
        </p:nvCxnSpPr>
        <p:spPr>
          <a:xfrm>
            <a:off x="919925" y="1982700"/>
            <a:ext cx="2496600" cy="7500"/>
          </a:xfrm>
          <a:prstGeom prst="straightConnector1">
            <a:avLst/>
          </a:prstGeom>
          <a:noFill/>
          <a:ln cap="flat" cmpd="sng" w="22225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52"/>
          <p:cNvSpPr/>
          <p:nvPr/>
        </p:nvSpPr>
        <p:spPr>
          <a:xfrm>
            <a:off x="261213" y="32639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1066" name="Google Shape;1066;p5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7" name="Google Shape;1067;p52"/>
          <p:cNvSpPr txBox="1"/>
          <p:nvPr/>
        </p:nvSpPr>
        <p:spPr>
          <a:xfrm>
            <a:off x="642548" y="1334700"/>
            <a:ext cx="2586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5</a:t>
            </a:r>
            <a:r>
              <a:rPr b="1" lang="ko" sz="2400">
                <a:solidFill>
                  <a:schemeClr val="dk1"/>
                </a:solidFill>
              </a:rPr>
              <a:t>. 결과 분석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8" name="Google Shape;1068;p52"/>
          <p:cNvSpPr txBox="1"/>
          <p:nvPr/>
        </p:nvSpPr>
        <p:spPr>
          <a:xfrm>
            <a:off x="642549" y="1805175"/>
            <a:ext cx="349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결과 및 한계점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1069" name="Google Shape;1069;p52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0" name="Google Shape;1070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1071" name="Google Shape;1071;p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1072" name="Google Shape;1072;p5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1073" name="Google Shape;1073;p5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1074" name="Google Shape;1074;p52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1075" name="Google Shape;1075;p52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76" name="Google Shape;1076;p52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77" name="Google Shape;1077;p52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078" name="Google Shape;1078;p52"/>
          <p:cNvSpPr txBox="1"/>
          <p:nvPr/>
        </p:nvSpPr>
        <p:spPr>
          <a:xfrm>
            <a:off x="1336751" y="412850"/>
            <a:ext cx="2902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결론</a:t>
            </a:r>
            <a:endParaRPr sz="1100"/>
          </a:p>
        </p:txBody>
      </p:sp>
      <p:sp>
        <p:nvSpPr>
          <p:cNvPr id="1079" name="Google Shape;1079;p52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1080" name="Google Shape;1080;p52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1081" name="Google Shape;1081;p52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1082" name="Google Shape;1082;p52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83" name="Google Shape;1083;p52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4" name="Google Shape;1084;p5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5" name="Google Shape;1085;p5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5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087" name="Google Shape;1087;p52"/>
          <p:cNvSpPr/>
          <p:nvPr/>
        </p:nvSpPr>
        <p:spPr>
          <a:xfrm>
            <a:off x="680350" y="2097475"/>
            <a:ext cx="3750600" cy="2221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88" name="Google Shape;1088;p52"/>
          <p:cNvSpPr txBox="1"/>
          <p:nvPr/>
        </p:nvSpPr>
        <p:spPr>
          <a:xfrm>
            <a:off x="786225" y="2196375"/>
            <a:ext cx="1118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89" name="Google Shape;1089;p52"/>
          <p:cNvSpPr/>
          <p:nvPr/>
        </p:nvSpPr>
        <p:spPr>
          <a:xfrm>
            <a:off x="4665250" y="2113525"/>
            <a:ext cx="3784200" cy="218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descr="배지 4 윤곽선" id="1090" name="Google Shape;1090;p52"/>
          <p:cNvGrpSpPr/>
          <p:nvPr/>
        </p:nvGrpSpPr>
        <p:grpSpPr>
          <a:xfrm>
            <a:off x="9335401" y="2940740"/>
            <a:ext cx="241658" cy="241658"/>
            <a:chOff x="12447201" y="3920987"/>
            <a:chExt cx="322211" cy="322211"/>
          </a:xfrm>
        </p:grpSpPr>
        <p:sp>
          <p:nvSpPr>
            <p:cNvPr id="1091" name="Google Shape;1091;p52"/>
            <p:cNvSpPr/>
            <p:nvPr/>
          </p:nvSpPr>
          <p:spPr>
            <a:xfrm>
              <a:off x="12447201" y="3920987"/>
              <a:ext cx="322211" cy="322211"/>
            </a:xfrm>
            <a:custGeom>
              <a:rect b="b" l="l" r="r" t="t"/>
              <a:pathLst>
                <a:path extrusionOk="0" h="322211" w="322211">
                  <a:moveTo>
                    <a:pt x="161106" y="8484"/>
                  </a:moveTo>
                  <a:cubicBezTo>
                    <a:pt x="245397" y="8484"/>
                    <a:pt x="313728" y="76815"/>
                    <a:pt x="313728" y="161106"/>
                  </a:cubicBezTo>
                  <a:cubicBezTo>
                    <a:pt x="313728" y="245397"/>
                    <a:pt x="245397" y="313728"/>
                    <a:pt x="161106" y="313728"/>
                  </a:cubicBezTo>
                  <a:cubicBezTo>
                    <a:pt x="76815" y="313728"/>
                    <a:pt x="8484" y="245397"/>
                    <a:pt x="8484" y="161106"/>
                  </a:cubicBezTo>
                  <a:cubicBezTo>
                    <a:pt x="8580" y="76855"/>
                    <a:pt x="76855" y="8580"/>
                    <a:pt x="161106" y="8484"/>
                  </a:cubicBezTo>
                  <a:moveTo>
                    <a:pt x="161106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2"/>
                    <a:pt x="72130" y="322212"/>
                    <a:pt x="161106" y="322212"/>
                  </a:cubicBezTo>
                  <a:cubicBezTo>
                    <a:pt x="250082" y="322212"/>
                    <a:pt x="322211" y="250082"/>
                    <a:pt x="322211" y="161106"/>
                  </a:cubicBezTo>
                  <a:cubicBezTo>
                    <a:pt x="322253" y="72172"/>
                    <a:pt x="250193" y="42"/>
                    <a:pt x="161258" y="0"/>
                  </a:cubicBezTo>
                  <a:cubicBezTo>
                    <a:pt x="161208" y="0"/>
                    <a:pt x="161157" y="0"/>
                    <a:pt x="161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92" name="Google Shape;1092;p52"/>
            <p:cNvSpPr/>
            <p:nvPr/>
          </p:nvSpPr>
          <p:spPr>
            <a:xfrm>
              <a:off x="12550493" y="4008966"/>
              <a:ext cx="99435" cy="139603"/>
            </a:xfrm>
            <a:custGeom>
              <a:rect b="b" l="l" r="r" t="t"/>
              <a:pathLst>
                <a:path extrusionOk="0" h="139603" w="99435">
                  <a:moveTo>
                    <a:pt x="67507" y="139603"/>
                  </a:moveTo>
                  <a:lnTo>
                    <a:pt x="67507" y="104212"/>
                  </a:lnTo>
                  <a:lnTo>
                    <a:pt x="0" y="104212"/>
                  </a:lnTo>
                  <a:lnTo>
                    <a:pt x="0" y="94562"/>
                  </a:lnTo>
                  <a:cubicBezTo>
                    <a:pt x="6100" y="87775"/>
                    <a:pt x="12463" y="80139"/>
                    <a:pt x="18817" y="72169"/>
                  </a:cubicBezTo>
                  <a:cubicBezTo>
                    <a:pt x="25257" y="64079"/>
                    <a:pt x="31514" y="55723"/>
                    <a:pt x="37410" y="47340"/>
                  </a:cubicBezTo>
                  <a:cubicBezTo>
                    <a:pt x="43306" y="38958"/>
                    <a:pt x="48812" y="30568"/>
                    <a:pt x="53771" y="22402"/>
                  </a:cubicBezTo>
                  <a:cubicBezTo>
                    <a:pt x="58218" y="15148"/>
                    <a:pt x="62289" y="7671"/>
                    <a:pt x="65971" y="0"/>
                  </a:cubicBezTo>
                  <a:lnTo>
                    <a:pt x="77166" y="0"/>
                  </a:lnTo>
                  <a:lnTo>
                    <a:pt x="77166" y="95644"/>
                  </a:lnTo>
                  <a:lnTo>
                    <a:pt x="99436" y="95644"/>
                  </a:lnTo>
                  <a:lnTo>
                    <a:pt x="99436" y="104212"/>
                  </a:lnTo>
                  <a:lnTo>
                    <a:pt x="77166" y="104212"/>
                  </a:lnTo>
                  <a:lnTo>
                    <a:pt x="77166" y="139603"/>
                  </a:lnTo>
                  <a:close/>
                  <a:moveTo>
                    <a:pt x="64737" y="18160"/>
                  </a:moveTo>
                  <a:cubicBezTo>
                    <a:pt x="59884" y="26550"/>
                    <a:pt x="54980" y="34504"/>
                    <a:pt x="50170" y="41796"/>
                  </a:cubicBezTo>
                  <a:cubicBezTo>
                    <a:pt x="45359" y="49088"/>
                    <a:pt x="40651" y="55896"/>
                    <a:pt x="36137" y="62124"/>
                  </a:cubicBezTo>
                  <a:cubicBezTo>
                    <a:pt x="31624" y="68351"/>
                    <a:pt x="27259" y="74094"/>
                    <a:pt x="23157" y="79215"/>
                  </a:cubicBezTo>
                  <a:cubicBezTo>
                    <a:pt x="19055" y="84335"/>
                    <a:pt x="15229" y="89043"/>
                    <a:pt x="11784" y="93213"/>
                  </a:cubicBezTo>
                  <a:lnTo>
                    <a:pt x="9790" y="95631"/>
                  </a:lnTo>
                  <a:lnTo>
                    <a:pt x="9790" y="95631"/>
                  </a:lnTo>
                  <a:lnTo>
                    <a:pt x="67507" y="95631"/>
                  </a:lnTo>
                  <a:lnTo>
                    <a:pt x="67507" y="13379"/>
                  </a:lnTo>
                  <a:lnTo>
                    <a:pt x="67507" y="1337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3 윤곽선" id="1093" name="Google Shape;1093;p52"/>
          <p:cNvGrpSpPr/>
          <p:nvPr/>
        </p:nvGrpSpPr>
        <p:grpSpPr>
          <a:xfrm>
            <a:off x="9335401" y="2638866"/>
            <a:ext cx="241658" cy="241658"/>
            <a:chOff x="12447201" y="3518488"/>
            <a:chExt cx="322211" cy="322211"/>
          </a:xfrm>
        </p:grpSpPr>
        <p:sp>
          <p:nvSpPr>
            <p:cNvPr id="1094" name="Google Shape;1094;p52"/>
            <p:cNvSpPr/>
            <p:nvPr/>
          </p:nvSpPr>
          <p:spPr>
            <a:xfrm>
              <a:off x="12447201" y="3518488"/>
              <a:ext cx="322211" cy="322211"/>
            </a:xfrm>
            <a:custGeom>
              <a:rect b="b" l="l" r="r" t="t"/>
              <a:pathLst>
                <a:path extrusionOk="0" h="322211" w="322211">
                  <a:moveTo>
                    <a:pt x="161106" y="8484"/>
                  </a:moveTo>
                  <a:cubicBezTo>
                    <a:pt x="245397" y="8484"/>
                    <a:pt x="313728" y="76815"/>
                    <a:pt x="313728" y="161106"/>
                  </a:cubicBezTo>
                  <a:cubicBezTo>
                    <a:pt x="313728" y="245397"/>
                    <a:pt x="245397" y="313728"/>
                    <a:pt x="161106" y="313728"/>
                  </a:cubicBezTo>
                  <a:cubicBezTo>
                    <a:pt x="76815" y="313728"/>
                    <a:pt x="8484" y="245397"/>
                    <a:pt x="8484" y="161106"/>
                  </a:cubicBezTo>
                  <a:cubicBezTo>
                    <a:pt x="8580" y="76855"/>
                    <a:pt x="76855" y="8580"/>
                    <a:pt x="161106" y="8484"/>
                  </a:cubicBezTo>
                  <a:moveTo>
                    <a:pt x="161106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2"/>
                    <a:pt x="72130" y="322212"/>
                    <a:pt x="161106" y="322212"/>
                  </a:cubicBezTo>
                  <a:cubicBezTo>
                    <a:pt x="250082" y="322212"/>
                    <a:pt x="322211" y="250082"/>
                    <a:pt x="322211" y="161106"/>
                  </a:cubicBezTo>
                  <a:cubicBezTo>
                    <a:pt x="322253" y="72172"/>
                    <a:pt x="250193" y="42"/>
                    <a:pt x="161258" y="0"/>
                  </a:cubicBezTo>
                  <a:cubicBezTo>
                    <a:pt x="161208" y="0"/>
                    <a:pt x="161157" y="0"/>
                    <a:pt x="161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95" name="Google Shape;1095;p52"/>
            <p:cNvSpPr/>
            <p:nvPr/>
          </p:nvSpPr>
          <p:spPr>
            <a:xfrm>
              <a:off x="12568471" y="3608324"/>
              <a:ext cx="76676" cy="144489"/>
            </a:xfrm>
            <a:custGeom>
              <a:rect b="b" l="l" r="r" t="t"/>
              <a:pathLst>
                <a:path extrusionOk="0" h="144489" w="76676">
                  <a:moveTo>
                    <a:pt x="29936" y="144473"/>
                  </a:moveTo>
                  <a:cubicBezTo>
                    <a:pt x="19521" y="144711"/>
                    <a:pt x="9218" y="142289"/>
                    <a:pt x="0" y="137436"/>
                  </a:cubicBezTo>
                  <a:lnTo>
                    <a:pt x="0" y="127051"/>
                  </a:lnTo>
                  <a:cubicBezTo>
                    <a:pt x="8998" y="133025"/>
                    <a:pt x="19530" y="136273"/>
                    <a:pt x="30330" y="136405"/>
                  </a:cubicBezTo>
                  <a:cubicBezTo>
                    <a:pt x="34857" y="136417"/>
                    <a:pt x="39365" y="135833"/>
                    <a:pt x="43739" y="134666"/>
                  </a:cubicBezTo>
                  <a:cubicBezTo>
                    <a:pt x="47924" y="133569"/>
                    <a:pt x="51859" y="131679"/>
                    <a:pt x="55332" y="129100"/>
                  </a:cubicBezTo>
                  <a:cubicBezTo>
                    <a:pt x="58751" y="126511"/>
                    <a:pt x="61533" y="123173"/>
                    <a:pt x="63464" y="119344"/>
                  </a:cubicBezTo>
                  <a:cubicBezTo>
                    <a:pt x="65592" y="114937"/>
                    <a:pt x="66638" y="110085"/>
                    <a:pt x="66514" y="105193"/>
                  </a:cubicBezTo>
                  <a:cubicBezTo>
                    <a:pt x="67051" y="95937"/>
                    <a:pt x="62873" y="87038"/>
                    <a:pt x="55409" y="81539"/>
                  </a:cubicBezTo>
                  <a:cubicBezTo>
                    <a:pt x="48197" y="76339"/>
                    <a:pt x="37512" y="73704"/>
                    <a:pt x="23670" y="73704"/>
                  </a:cubicBezTo>
                  <a:lnTo>
                    <a:pt x="13820" y="73704"/>
                  </a:lnTo>
                  <a:lnTo>
                    <a:pt x="13820" y="65645"/>
                  </a:lnTo>
                  <a:lnTo>
                    <a:pt x="22779" y="65645"/>
                  </a:lnTo>
                  <a:cubicBezTo>
                    <a:pt x="35387" y="65645"/>
                    <a:pt x="45058" y="63099"/>
                    <a:pt x="51531" y="58009"/>
                  </a:cubicBezTo>
                  <a:cubicBezTo>
                    <a:pt x="58258" y="52544"/>
                    <a:pt x="61948" y="44179"/>
                    <a:pt x="61449" y="35527"/>
                  </a:cubicBezTo>
                  <a:cubicBezTo>
                    <a:pt x="61937" y="28025"/>
                    <a:pt x="59265" y="20660"/>
                    <a:pt x="54081" y="15216"/>
                  </a:cubicBezTo>
                  <a:cubicBezTo>
                    <a:pt x="48020" y="10124"/>
                    <a:pt x="40216" y="7592"/>
                    <a:pt x="32320" y="8153"/>
                  </a:cubicBezTo>
                  <a:cubicBezTo>
                    <a:pt x="22769" y="8330"/>
                    <a:pt x="13476" y="11277"/>
                    <a:pt x="5570" y="16637"/>
                  </a:cubicBezTo>
                  <a:lnTo>
                    <a:pt x="5570" y="7462"/>
                  </a:lnTo>
                  <a:cubicBezTo>
                    <a:pt x="14625" y="2607"/>
                    <a:pt x="24731" y="46"/>
                    <a:pt x="35005" y="0"/>
                  </a:cubicBezTo>
                  <a:cubicBezTo>
                    <a:pt x="39774" y="-13"/>
                    <a:pt x="44519" y="669"/>
                    <a:pt x="49092" y="2024"/>
                  </a:cubicBezTo>
                  <a:cubicBezTo>
                    <a:pt x="53340" y="3261"/>
                    <a:pt x="57306" y="5315"/>
                    <a:pt x="60766" y="8073"/>
                  </a:cubicBezTo>
                  <a:cubicBezTo>
                    <a:pt x="64113" y="10806"/>
                    <a:pt x="66827" y="14233"/>
                    <a:pt x="68720" y="18118"/>
                  </a:cubicBezTo>
                  <a:cubicBezTo>
                    <a:pt x="70784" y="22526"/>
                    <a:pt x="71800" y="27352"/>
                    <a:pt x="71689" y="32218"/>
                  </a:cubicBezTo>
                  <a:cubicBezTo>
                    <a:pt x="71689" y="50662"/>
                    <a:pt x="62807" y="62132"/>
                    <a:pt x="44541" y="67278"/>
                  </a:cubicBezTo>
                  <a:lnTo>
                    <a:pt x="43459" y="67579"/>
                  </a:lnTo>
                  <a:lnTo>
                    <a:pt x="43459" y="70425"/>
                  </a:lnTo>
                  <a:lnTo>
                    <a:pt x="44778" y="70578"/>
                  </a:lnTo>
                  <a:cubicBezTo>
                    <a:pt x="49119" y="71057"/>
                    <a:pt x="53364" y="72176"/>
                    <a:pt x="57377" y="73900"/>
                  </a:cubicBezTo>
                  <a:cubicBezTo>
                    <a:pt x="61130" y="75502"/>
                    <a:pt x="64551" y="77791"/>
                    <a:pt x="67464" y="80648"/>
                  </a:cubicBezTo>
                  <a:cubicBezTo>
                    <a:pt x="70349" y="83529"/>
                    <a:pt x="72638" y="86950"/>
                    <a:pt x="74201" y="90715"/>
                  </a:cubicBezTo>
                  <a:cubicBezTo>
                    <a:pt x="75893" y="94867"/>
                    <a:pt x="76733" y="99317"/>
                    <a:pt x="76669" y="103801"/>
                  </a:cubicBezTo>
                  <a:cubicBezTo>
                    <a:pt x="76781" y="109785"/>
                    <a:pt x="75540" y="115718"/>
                    <a:pt x="73038" y="121155"/>
                  </a:cubicBezTo>
                  <a:cubicBezTo>
                    <a:pt x="70702" y="126078"/>
                    <a:pt x="67307" y="130424"/>
                    <a:pt x="63095" y="133881"/>
                  </a:cubicBezTo>
                  <a:cubicBezTo>
                    <a:pt x="58687" y="137433"/>
                    <a:pt x="53643" y="140112"/>
                    <a:pt x="48231" y="141775"/>
                  </a:cubicBezTo>
                  <a:cubicBezTo>
                    <a:pt x="42307" y="143607"/>
                    <a:pt x="36136" y="144516"/>
                    <a:pt x="29936" y="1444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윤곽선" id="1096" name="Google Shape;1096;p52"/>
          <p:cNvGrpSpPr/>
          <p:nvPr/>
        </p:nvGrpSpPr>
        <p:grpSpPr>
          <a:xfrm>
            <a:off x="790526" y="3431767"/>
            <a:ext cx="241658" cy="241658"/>
            <a:chOff x="12447201" y="3115989"/>
            <a:chExt cx="322211" cy="322211"/>
          </a:xfrm>
        </p:grpSpPr>
        <p:sp>
          <p:nvSpPr>
            <p:cNvPr id="1097" name="Google Shape;1097;p52"/>
            <p:cNvSpPr/>
            <p:nvPr/>
          </p:nvSpPr>
          <p:spPr>
            <a:xfrm>
              <a:off x="12447201" y="3115989"/>
              <a:ext cx="322211" cy="322211"/>
            </a:xfrm>
            <a:custGeom>
              <a:rect b="b" l="l" r="r" t="t"/>
              <a:pathLst>
                <a:path extrusionOk="0" h="322211" w="322211">
                  <a:moveTo>
                    <a:pt x="161106" y="8484"/>
                  </a:moveTo>
                  <a:cubicBezTo>
                    <a:pt x="245397" y="8484"/>
                    <a:pt x="313728" y="76815"/>
                    <a:pt x="313728" y="161106"/>
                  </a:cubicBezTo>
                  <a:cubicBezTo>
                    <a:pt x="313728" y="245397"/>
                    <a:pt x="245397" y="313728"/>
                    <a:pt x="161106" y="313728"/>
                  </a:cubicBezTo>
                  <a:cubicBezTo>
                    <a:pt x="76815" y="313728"/>
                    <a:pt x="8484" y="245397"/>
                    <a:pt x="8484" y="161106"/>
                  </a:cubicBezTo>
                  <a:cubicBezTo>
                    <a:pt x="8580" y="76855"/>
                    <a:pt x="76855" y="8580"/>
                    <a:pt x="161106" y="8484"/>
                  </a:cubicBezTo>
                  <a:moveTo>
                    <a:pt x="161106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2"/>
                    <a:pt x="72130" y="322212"/>
                    <a:pt x="161106" y="322212"/>
                  </a:cubicBezTo>
                  <a:cubicBezTo>
                    <a:pt x="250082" y="322212"/>
                    <a:pt x="322211" y="250082"/>
                    <a:pt x="322211" y="161106"/>
                  </a:cubicBezTo>
                  <a:cubicBezTo>
                    <a:pt x="322253" y="72172"/>
                    <a:pt x="250193" y="42"/>
                    <a:pt x="161258" y="0"/>
                  </a:cubicBezTo>
                  <a:cubicBezTo>
                    <a:pt x="161208" y="0"/>
                    <a:pt x="161157" y="0"/>
                    <a:pt x="161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98" name="Google Shape;1098;p52"/>
            <p:cNvSpPr/>
            <p:nvPr/>
          </p:nvSpPr>
          <p:spPr>
            <a:xfrm>
              <a:off x="12566374" y="3201591"/>
              <a:ext cx="81447" cy="142009"/>
            </a:xfrm>
            <a:custGeom>
              <a:rect b="b" l="l" r="r" t="t"/>
              <a:pathLst>
                <a:path extrusionOk="0" h="142009" w="81447">
                  <a:moveTo>
                    <a:pt x="10" y="141980"/>
                  </a:moveTo>
                  <a:lnTo>
                    <a:pt x="10" y="136606"/>
                  </a:lnTo>
                  <a:cubicBezTo>
                    <a:pt x="-95" y="131154"/>
                    <a:pt x="636" y="125717"/>
                    <a:pt x="2177" y="120486"/>
                  </a:cubicBezTo>
                  <a:cubicBezTo>
                    <a:pt x="3662" y="115899"/>
                    <a:pt x="5953" y="111614"/>
                    <a:pt x="8943" y="107832"/>
                  </a:cubicBezTo>
                  <a:cubicBezTo>
                    <a:pt x="12484" y="103417"/>
                    <a:pt x="16506" y="99411"/>
                    <a:pt x="20935" y="95887"/>
                  </a:cubicBezTo>
                  <a:cubicBezTo>
                    <a:pt x="25839" y="91900"/>
                    <a:pt x="31842" y="87335"/>
                    <a:pt x="38773" y="82313"/>
                  </a:cubicBezTo>
                  <a:cubicBezTo>
                    <a:pt x="43482" y="78860"/>
                    <a:pt x="47732" y="75470"/>
                    <a:pt x="51406" y="72234"/>
                  </a:cubicBezTo>
                  <a:cubicBezTo>
                    <a:pt x="54898" y="69200"/>
                    <a:pt x="58042" y="65785"/>
                    <a:pt x="60776" y="62053"/>
                  </a:cubicBezTo>
                  <a:cubicBezTo>
                    <a:pt x="63267" y="58607"/>
                    <a:pt x="65214" y="54799"/>
                    <a:pt x="66549" y="50761"/>
                  </a:cubicBezTo>
                  <a:cubicBezTo>
                    <a:pt x="67901" y="46464"/>
                    <a:pt x="68563" y="41980"/>
                    <a:pt x="68513" y="37475"/>
                  </a:cubicBezTo>
                  <a:cubicBezTo>
                    <a:pt x="68583" y="33204"/>
                    <a:pt x="67857" y="28958"/>
                    <a:pt x="66371" y="24953"/>
                  </a:cubicBezTo>
                  <a:cubicBezTo>
                    <a:pt x="63765" y="17877"/>
                    <a:pt x="58071" y="12378"/>
                    <a:pt x="50909" y="10021"/>
                  </a:cubicBezTo>
                  <a:cubicBezTo>
                    <a:pt x="47067" y="8742"/>
                    <a:pt x="43039" y="8111"/>
                    <a:pt x="38989" y="8155"/>
                  </a:cubicBezTo>
                  <a:cubicBezTo>
                    <a:pt x="32366" y="8162"/>
                    <a:pt x="25843" y="9762"/>
                    <a:pt x="19968" y="12821"/>
                  </a:cubicBezTo>
                  <a:cubicBezTo>
                    <a:pt x="14769" y="15527"/>
                    <a:pt x="9934" y="18882"/>
                    <a:pt x="5580" y="22806"/>
                  </a:cubicBezTo>
                  <a:lnTo>
                    <a:pt x="5580" y="12621"/>
                  </a:lnTo>
                  <a:cubicBezTo>
                    <a:pt x="10297" y="8833"/>
                    <a:pt x="15541" y="5753"/>
                    <a:pt x="21148" y="3480"/>
                  </a:cubicBezTo>
                  <a:cubicBezTo>
                    <a:pt x="27411" y="1085"/>
                    <a:pt x="34074" y="-94"/>
                    <a:pt x="40779" y="6"/>
                  </a:cubicBezTo>
                  <a:cubicBezTo>
                    <a:pt x="41867" y="3"/>
                    <a:pt x="42953" y="67"/>
                    <a:pt x="44033" y="197"/>
                  </a:cubicBezTo>
                  <a:cubicBezTo>
                    <a:pt x="45108" y="330"/>
                    <a:pt x="46175" y="525"/>
                    <a:pt x="47227" y="782"/>
                  </a:cubicBezTo>
                  <a:cubicBezTo>
                    <a:pt x="51714" y="1226"/>
                    <a:pt x="56090" y="2443"/>
                    <a:pt x="60161" y="4379"/>
                  </a:cubicBezTo>
                  <a:cubicBezTo>
                    <a:pt x="63872" y="6162"/>
                    <a:pt x="67212" y="8631"/>
                    <a:pt x="70007" y="11654"/>
                  </a:cubicBezTo>
                  <a:cubicBezTo>
                    <a:pt x="72789" y="14738"/>
                    <a:pt x="74934" y="18343"/>
                    <a:pt x="76319" y="22259"/>
                  </a:cubicBezTo>
                  <a:cubicBezTo>
                    <a:pt x="77865" y="26678"/>
                    <a:pt x="78626" y="31334"/>
                    <a:pt x="78567" y="36016"/>
                  </a:cubicBezTo>
                  <a:cubicBezTo>
                    <a:pt x="78643" y="41418"/>
                    <a:pt x="77863" y="46799"/>
                    <a:pt x="76255" y="51957"/>
                  </a:cubicBezTo>
                  <a:cubicBezTo>
                    <a:pt x="74736" y="56595"/>
                    <a:pt x="72508" y="60969"/>
                    <a:pt x="69650" y="64925"/>
                  </a:cubicBezTo>
                  <a:cubicBezTo>
                    <a:pt x="66618" y="69068"/>
                    <a:pt x="63126" y="72853"/>
                    <a:pt x="59240" y="76209"/>
                  </a:cubicBezTo>
                  <a:cubicBezTo>
                    <a:pt x="55155" y="79772"/>
                    <a:pt x="50527" y="83420"/>
                    <a:pt x="45480" y="87009"/>
                  </a:cubicBezTo>
                  <a:cubicBezTo>
                    <a:pt x="39795" y="91102"/>
                    <a:pt x="34849" y="94780"/>
                    <a:pt x="30777" y="97923"/>
                  </a:cubicBezTo>
                  <a:cubicBezTo>
                    <a:pt x="27107" y="100704"/>
                    <a:pt x="23658" y="103764"/>
                    <a:pt x="20460" y="107077"/>
                  </a:cubicBezTo>
                  <a:cubicBezTo>
                    <a:pt x="17905" y="109712"/>
                    <a:pt x="15761" y="112715"/>
                    <a:pt x="14097" y="115986"/>
                  </a:cubicBezTo>
                  <a:cubicBezTo>
                    <a:pt x="12595" y="119080"/>
                    <a:pt x="11548" y="122374"/>
                    <a:pt x="10988" y="125767"/>
                  </a:cubicBezTo>
                  <a:cubicBezTo>
                    <a:pt x="10831" y="126828"/>
                    <a:pt x="10738" y="127765"/>
                    <a:pt x="10623" y="128805"/>
                  </a:cubicBezTo>
                  <a:cubicBezTo>
                    <a:pt x="10515" y="129882"/>
                    <a:pt x="10462" y="130963"/>
                    <a:pt x="10466" y="132046"/>
                  </a:cubicBezTo>
                  <a:lnTo>
                    <a:pt x="10466" y="133526"/>
                  </a:lnTo>
                  <a:lnTo>
                    <a:pt x="81447" y="133526"/>
                  </a:lnTo>
                  <a:lnTo>
                    <a:pt x="81447" y="1420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1 윤곽선" id="1099" name="Google Shape;1099;p52"/>
          <p:cNvGrpSpPr/>
          <p:nvPr/>
        </p:nvGrpSpPr>
        <p:grpSpPr>
          <a:xfrm>
            <a:off x="790525" y="2892368"/>
            <a:ext cx="241660" cy="241660"/>
            <a:chOff x="12447200" y="2713490"/>
            <a:chExt cx="322213" cy="322213"/>
          </a:xfrm>
        </p:grpSpPr>
        <p:sp>
          <p:nvSpPr>
            <p:cNvPr id="1100" name="Google Shape;1100;p52"/>
            <p:cNvSpPr/>
            <p:nvPr/>
          </p:nvSpPr>
          <p:spPr>
            <a:xfrm>
              <a:off x="12447200" y="2713490"/>
              <a:ext cx="322213" cy="322213"/>
            </a:xfrm>
            <a:custGeom>
              <a:rect b="b" l="l" r="r" t="t"/>
              <a:pathLst>
                <a:path extrusionOk="0" h="322213" w="322213">
                  <a:moveTo>
                    <a:pt x="161107" y="8484"/>
                  </a:moveTo>
                  <a:cubicBezTo>
                    <a:pt x="245398" y="8484"/>
                    <a:pt x="313730" y="76815"/>
                    <a:pt x="313730" y="161107"/>
                  </a:cubicBezTo>
                  <a:cubicBezTo>
                    <a:pt x="313730" y="245398"/>
                    <a:pt x="245398" y="313729"/>
                    <a:pt x="161107" y="313729"/>
                  </a:cubicBezTo>
                  <a:cubicBezTo>
                    <a:pt x="76816" y="313729"/>
                    <a:pt x="8484" y="245398"/>
                    <a:pt x="8484" y="161107"/>
                  </a:cubicBezTo>
                  <a:cubicBezTo>
                    <a:pt x="8580" y="76855"/>
                    <a:pt x="76856" y="8580"/>
                    <a:pt x="161107" y="8485"/>
                  </a:cubicBezTo>
                  <a:moveTo>
                    <a:pt x="161107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3"/>
                    <a:pt x="72130" y="322213"/>
                    <a:pt x="161106" y="322213"/>
                  </a:cubicBezTo>
                  <a:cubicBezTo>
                    <a:pt x="250083" y="322214"/>
                    <a:pt x="322213" y="250084"/>
                    <a:pt x="322213" y="161107"/>
                  </a:cubicBezTo>
                  <a:cubicBezTo>
                    <a:pt x="322253" y="72170"/>
                    <a:pt x="250187" y="41"/>
                    <a:pt x="161251" y="1"/>
                  </a:cubicBezTo>
                  <a:cubicBezTo>
                    <a:pt x="161203" y="1"/>
                    <a:pt x="161155" y="1"/>
                    <a:pt x="1611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01" name="Google Shape;1101;p52"/>
            <p:cNvSpPr/>
            <p:nvPr/>
          </p:nvSpPr>
          <p:spPr>
            <a:xfrm>
              <a:off x="12575713" y="2798189"/>
              <a:ext cx="43855" cy="142883"/>
            </a:xfrm>
            <a:custGeom>
              <a:rect b="b" l="l" r="r" t="t"/>
              <a:pathLst>
                <a:path extrusionOk="0" h="142883" w="43855">
                  <a:moveTo>
                    <a:pt x="34102" y="142883"/>
                  </a:moveTo>
                  <a:lnTo>
                    <a:pt x="34102" y="13770"/>
                  </a:lnTo>
                  <a:cubicBezTo>
                    <a:pt x="34102" y="13720"/>
                    <a:pt x="34070" y="13705"/>
                    <a:pt x="34032" y="13737"/>
                  </a:cubicBezTo>
                  <a:lnTo>
                    <a:pt x="31652" y="15798"/>
                  </a:lnTo>
                  <a:cubicBezTo>
                    <a:pt x="29234" y="17845"/>
                    <a:pt x="26680" y="19726"/>
                    <a:pt x="24008" y="21430"/>
                  </a:cubicBezTo>
                  <a:cubicBezTo>
                    <a:pt x="21156" y="23265"/>
                    <a:pt x="18213" y="25000"/>
                    <a:pt x="15259" y="26591"/>
                  </a:cubicBezTo>
                  <a:cubicBezTo>
                    <a:pt x="12287" y="28190"/>
                    <a:pt x="9281" y="29640"/>
                    <a:pt x="6330" y="30907"/>
                  </a:cubicBezTo>
                  <a:cubicBezTo>
                    <a:pt x="4111" y="31856"/>
                    <a:pt x="1990" y="32697"/>
                    <a:pt x="0" y="33414"/>
                  </a:cubicBezTo>
                  <a:lnTo>
                    <a:pt x="0" y="25344"/>
                  </a:lnTo>
                  <a:cubicBezTo>
                    <a:pt x="7608" y="22792"/>
                    <a:pt x="14895" y="19368"/>
                    <a:pt x="21715" y="15141"/>
                  </a:cubicBezTo>
                  <a:cubicBezTo>
                    <a:pt x="28965" y="10629"/>
                    <a:pt x="35857" y="5568"/>
                    <a:pt x="42331" y="0"/>
                  </a:cubicBezTo>
                  <a:lnTo>
                    <a:pt x="43856" y="79"/>
                  </a:lnTo>
                  <a:lnTo>
                    <a:pt x="43856" y="1428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102" name="Google Shape;1102;p52"/>
          <p:cNvSpPr/>
          <p:nvPr/>
        </p:nvSpPr>
        <p:spPr>
          <a:xfrm rot="5400000">
            <a:off x="1345975" y="1589325"/>
            <a:ext cx="343500" cy="16512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B3C6E7"/>
          </a:solidFill>
          <a:ln cap="flat" cmpd="sng" w="9525">
            <a:solidFill>
              <a:srgbClr val="B3C6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03" name="Google Shape;1103;p52"/>
          <p:cNvSpPr/>
          <p:nvPr/>
        </p:nvSpPr>
        <p:spPr>
          <a:xfrm rot="5400000">
            <a:off x="5332650" y="1589325"/>
            <a:ext cx="343500" cy="16512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B3C6E7"/>
          </a:solidFill>
          <a:ln cap="flat" cmpd="sng" w="9525">
            <a:solidFill>
              <a:srgbClr val="B3C6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04" name="Google Shape;1104;p52"/>
          <p:cNvSpPr txBox="1"/>
          <p:nvPr/>
        </p:nvSpPr>
        <p:spPr>
          <a:xfrm>
            <a:off x="1185077" y="2260800"/>
            <a:ext cx="726300" cy="346200"/>
          </a:xfrm>
          <a:prstGeom prst="rect">
            <a:avLst/>
          </a:prstGeom>
          <a:noFill/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dk1"/>
                </a:solidFill>
              </a:rPr>
              <a:t>결과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5" name="Google Shape;1105;p52"/>
          <p:cNvSpPr txBox="1"/>
          <p:nvPr/>
        </p:nvSpPr>
        <p:spPr>
          <a:xfrm>
            <a:off x="5141249" y="2241825"/>
            <a:ext cx="957300" cy="346200"/>
          </a:xfrm>
          <a:prstGeom prst="rect">
            <a:avLst/>
          </a:prstGeom>
          <a:noFill/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dk1"/>
                </a:solidFill>
              </a:rPr>
              <a:t>한계점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6" name="Google Shape;1106;p52"/>
          <p:cNvSpPr txBox="1"/>
          <p:nvPr/>
        </p:nvSpPr>
        <p:spPr>
          <a:xfrm>
            <a:off x="1032175" y="2816175"/>
            <a:ext cx="328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결정트리: 실제 카페의 입점 요인과 유사한 결과 도출.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07" name="Google Shape;1107;p52"/>
          <p:cNvSpPr txBox="1"/>
          <p:nvPr/>
        </p:nvSpPr>
        <p:spPr>
          <a:xfrm>
            <a:off x="1005200" y="3355575"/>
            <a:ext cx="3288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클러스터링: 클러스터링을 통한 카페 위치 추천 결과, 실제 카페가 입점하기 좋은 환경이 추천됨. 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descr="배지 1 윤곽선" id="1108" name="Google Shape;1108;p52"/>
          <p:cNvGrpSpPr/>
          <p:nvPr/>
        </p:nvGrpSpPr>
        <p:grpSpPr>
          <a:xfrm>
            <a:off x="4792225" y="2892368"/>
            <a:ext cx="241660" cy="241660"/>
            <a:chOff x="12447200" y="2713490"/>
            <a:chExt cx="322213" cy="322213"/>
          </a:xfrm>
        </p:grpSpPr>
        <p:sp>
          <p:nvSpPr>
            <p:cNvPr id="1109" name="Google Shape;1109;p52"/>
            <p:cNvSpPr/>
            <p:nvPr/>
          </p:nvSpPr>
          <p:spPr>
            <a:xfrm>
              <a:off x="12447200" y="2713490"/>
              <a:ext cx="322213" cy="322213"/>
            </a:xfrm>
            <a:custGeom>
              <a:rect b="b" l="l" r="r" t="t"/>
              <a:pathLst>
                <a:path extrusionOk="0" h="322213" w="322213">
                  <a:moveTo>
                    <a:pt x="161107" y="8484"/>
                  </a:moveTo>
                  <a:cubicBezTo>
                    <a:pt x="245398" y="8484"/>
                    <a:pt x="313730" y="76815"/>
                    <a:pt x="313730" y="161107"/>
                  </a:cubicBezTo>
                  <a:cubicBezTo>
                    <a:pt x="313730" y="245398"/>
                    <a:pt x="245398" y="313729"/>
                    <a:pt x="161107" y="313729"/>
                  </a:cubicBezTo>
                  <a:cubicBezTo>
                    <a:pt x="76816" y="313729"/>
                    <a:pt x="8484" y="245398"/>
                    <a:pt x="8484" y="161107"/>
                  </a:cubicBezTo>
                  <a:cubicBezTo>
                    <a:pt x="8580" y="76855"/>
                    <a:pt x="76856" y="8580"/>
                    <a:pt x="161107" y="8485"/>
                  </a:cubicBezTo>
                  <a:moveTo>
                    <a:pt x="161107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3"/>
                    <a:pt x="72130" y="322213"/>
                    <a:pt x="161106" y="322213"/>
                  </a:cubicBezTo>
                  <a:cubicBezTo>
                    <a:pt x="250083" y="322214"/>
                    <a:pt x="322213" y="250084"/>
                    <a:pt x="322213" y="161107"/>
                  </a:cubicBezTo>
                  <a:cubicBezTo>
                    <a:pt x="322253" y="72170"/>
                    <a:pt x="250187" y="41"/>
                    <a:pt x="161251" y="1"/>
                  </a:cubicBezTo>
                  <a:cubicBezTo>
                    <a:pt x="161203" y="1"/>
                    <a:pt x="161155" y="1"/>
                    <a:pt x="1611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10" name="Google Shape;1110;p52"/>
            <p:cNvSpPr/>
            <p:nvPr/>
          </p:nvSpPr>
          <p:spPr>
            <a:xfrm>
              <a:off x="12575713" y="2798189"/>
              <a:ext cx="43855" cy="142883"/>
            </a:xfrm>
            <a:custGeom>
              <a:rect b="b" l="l" r="r" t="t"/>
              <a:pathLst>
                <a:path extrusionOk="0" h="142883" w="43855">
                  <a:moveTo>
                    <a:pt x="34102" y="142883"/>
                  </a:moveTo>
                  <a:lnTo>
                    <a:pt x="34102" y="13770"/>
                  </a:lnTo>
                  <a:cubicBezTo>
                    <a:pt x="34102" y="13720"/>
                    <a:pt x="34070" y="13705"/>
                    <a:pt x="34032" y="13737"/>
                  </a:cubicBezTo>
                  <a:lnTo>
                    <a:pt x="31652" y="15798"/>
                  </a:lnTo>
                  <a:cubicBezTo>
                    <a:pt x="29234" y="17845"/>
                    <a:pt x="26680" y="19726"/>
                    <a:pt x="24008" y="21430"/>
                  </a:cubicBezTo>
                  <a:cubicBezTo>
                    <a:pt x="21156" y="23265"/>
                    <a:pt x="18213" y="25000"/>
                    <a:pt x="15259" y="26591"/>
                  </a:cubicBezTo>
                  <a:cubicBezTo>
                    <a:pt x="12287" y="28190"/>
                    <a:pt x="9281" y="29640"/>
                    <a:pt x="6330" y="30907"/>
                  </a:cubicBezTo>
                  <a:cubicBezTo>
                    <a:pt x="4111" y="31856"/>
                    <a:pt x="1990" y="32697"/>
                    <a:pt x="0" y="33414"/>
                  </a:cubicBezTo>
                  <a:lnTo>
                    <a:pt x="0" y="25344"/>
                  </a:lnTo>
                  <a:cubicBezTo>
                    <a:pt x="7608" y="22792"/>
                    <a:pt x="14895" y="19368"/>
                    <a:pt x="21715" y="15141"/>
                  </a:cubicBezTo>
                  <a:cubicBezTo>
                    <a:pt x="28965" y="10629"/>
                    <a:pt x="35857" y="5568"/>
                    <a:pt x="42331" y="0"/>
                  </a:cubicBezTo>
                  <a:lnTo>
                    <a:pt x="43856" y="79"/>
                  </a:lnTo>
                  <a:lnTo>
                    <a:pt x="43856" y="1428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111" name="Google Shape;1111;p52"/>
          <p:cNvSpPr txBox="1"/>
          <p:nvPr/>
        </p:nvSpPr>
        <p:spPr>
          <a:xfrm>
            <a:off x="5033875" y="2816175"/>
            <a:ext cx="328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일부 추천 지역이 카페가 입점하기 불가능한 조건을 가짐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descr="배지 윤곽선" id="1112" name="Google Shape;1112;p52"/>
          <p:cNvGrpSpPr/>
          <p:nvPr/>
        </p:nvGrpSpPr>
        <p:grpSpPr>
          <a:xfrm>
            <a:off x="4794351" y="3507967"/>
            <a:ext cx="241658" cy="241658"/>
            <a:chOff x="12447201" y="3115989"/>
            <a:chExt cx="322211" cy="322211"/>
          </a:xfrm>
        </p:grpSpPr>
        <p:sp>
          <p:nvSpPr>
            <p:cNvPr id="1113" name="Google Shape;1113;p52"/>
            <p:cNvSpPr/>
            <p:nvPr/>
          </p:nvSpPr>
          <p:spPr>
            <a:xfrm>
              <a:off x="12447201" y="3115989"/>
              <a:ext cx="322211" cy="322211"/>
            </a:xfrm>
            <a:custGeom>
              <a:rect b="b" l="l" r="r" t="t"/>
              <a:pathLst>
                <a:path extrusionOk="0" h="322211" w="322211">
                  <a:moveTo>
                    <a:pt x="161106" y="8484"/>
                  </a:moveTo>
                  <a:cubicBezTo>
                    <a:pt x="245397" y="8484"/>
                    <a:pt x="313728" y="76815"/>
                    <a:pt x="313728" y="161106"/>
                  </a:cubicBezTo>
                  <a:cubicBezTo>
                    <a:pt x="313728" y="245397"/>
                    <a:pt x="245397" y="313728"/>
                    <a:pt x="161106" y="313728"/>
                  </a:cubicBezTo>
                  <a:cubicBezTo>
                    <a:pt x="76815" y="313728"/>
                    <a:pt x="8484" y="245397"/>
                    <a:pt x="8484" y="161106"/>
                  </a:cubicBezTo>
                  <a:cubicBezTo>
                    <a:pt x="8580" y="76855"/>
                    <a:pt x="76855" y="8580"/>
                    <a:pt x="161106" y="8484"/>
                  </a:cubicBezTo>
                  <a:moveTo>
                    <a:pt x="161106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2"/>
                    <a:pt x="72130" y="322212"/>
                    <a:pt x="161106" y="322212"/>
                  </a:cubicBezTo>
                  <a:cubicBezTo>
                    <a:pt x="250082" y="322212"/>
                    <a:pt x="322211" y="250082"/>
                    <a:pt x="322211" y="161106"/>
                  </a:cubicBezTo>
                  <a:cubicBezTo>
                    <a:pt x="322253" y="72172"/>
                    <a:pt x="250193" y="42"/>
                    <a:pt x="161258" y="0"/>
                  </a:cubicBezTo>
                  <a:cubicBezTo>
                    <a:pt x="161208" y="0"/>
                    <a:pt x="161157" y="0"/>
                    <a:pt x="161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14" name="Google Shape;1114;p52"/>
            <p:cNvSpPr/>
            <p:nvPr/>
          </p:nvSpPr>
          <p:spPr>
            <a:xfrm>
              <a:off x="12566374" y="3201591"/>
              <a:ext cx="81447" cy="142009"/>
            </a:xfrm>
            <a:custGeom>
              <a:rect b="b" l="l" r="r" t="t"/>
              <a:pathLst>
                <a:path extrusionOk="0" h="142009" w="81447">
                  <a:moveTo>
                    <a:pt x="10" y="141980"/>
                  </a:moveTo>
                  <a:lnTo>
                    <a:pt x="10" y="136606"/>
                  </a:lnTo>
                  <a:cubicBezTo>
                    <a:pt x="-95" y="131154"/>
                    <a:pt x="636" y="125717"/>
                    <a:pt x="2177" y="120486"/>
                  </a:cubicBezTo>
                  <a:cubicBezTo>
                    <a:pt x="3662" y="115899"/>
                    <a:pt x="5953" y="111614"/>
                    <a:pt x="8943" y="107832"/>
                  </a:cubicBezTo>
                  <a:cubicBezTo>
                    <a:pt x="12484" y="103417"/>
                    <a:pt x="16506" y="99411"/>
                    <a:pt x="20935" y="95887"/>
                  </a:cubicBezTo>
                  <a:cubicBezTo>
                    <a:pt x="25839" y="91900"/>
                    <a:pt x="31842" y="87335"/>
                    <a:pt x="38773" y="82313"/>
                  </a:cubicBezTo>
                  <a:cubicBezTo>
                    <a:pt x="43482" y="78860"/>
                    <a:pt x="47732" y="75470"/>
                    <a:pt x="51406" y="72234"/>
                  </a:cubicBezTo>
                  <a:cubicBezTo>
                    <a:pt x="54898" y="69200"/>
                    <a:pt x="58042" y="65785"/>
                    <a:pt x="60776" y="62053"/>
                  </a:cubicBezTo>
                  <a:cubicBezTo>
                    <a:pt x="63267" y="58607"/>
                    <a:pt x="65214" y="54799"/>
                    <a:pt x="66549" y="50761"/>
                  </a:cubicBezTo>
                  <a:cubicBezTo>
                    <a:pt x="67901" y="46464"/>
                    <a:pt x="68563" y="41980"/>
                    <a:pt x="68513" y="37475"/>
                  </a:cubicBezTo>
                  <a:cubicBezTo>
                    <a:pt x="68583" y="33204"/>
                    <a:pt x="67857" y="28958"/>
                    <a:pt x="66371" y="24953"/>
                  </a:cubicBezTo>
                  <a:cubicBezTo>
                    <a:pt x="63765" y="17877"/>
                    <a:pt x="58071" y="12378"/>
                    <a:pt x="50909" y="10021"/>
                  </a:cubicBezTo>
                  <a:cubicBezTo>
                    <a:pt x="47067" y="8742"/>
                    <a:pt x="43039" y="8111"/>
                    <a:pt x="38989" y="8155"/>
                  </a:cubicBezTo>
                  <a:cubicBezTo>
                    <a:pt x="32366" y="8162"/>
                    <a:pt x="25843" y="9762"/>
                    <a:pt x="19968" y="12821"/>
                  </a:cubicBezTo>
                  <a:cubicBezTo>
                    <a:pt x="14769" y="15527"/>
                    <a:pt x="9934" y="18882"/>
                    <a:pt x="5580" y="22806"/>
                  </a:cubicBezTo>
                  <a:lnTo>
                    <a:pt x="5580" y="12621"/>
                  </a:lnTo>
                  <a:cubicBezTo>
                    <a:pt x="10297" y="8833"/>
                    <a:pt x="15541" y="5753"/>
                    <a:pt x="21148" y="3480"/>
                  </a:cubicBezTo>
                  <a:cubicBezTo>
                    <a:pt x="27411" y="1085"/>
                    <a:pt x="34074" y="-94"/>
                    <a:pt x="40779" y="6"/>
                  </a:cubicBezTo>
                  <a:cubicBezTo>
                    <a:pt x="41867" y="3"/>
                    <a:pt x="42953" y="67"/>
                    <a:pt x="44033" y="197"/>
                  </a:cubicBezTo>
                  <a:cubicBezTo>
                    <a:pt x="45108" y="330"/>
                    <a:pt x="46175" y="525"/>
                    <a:pt x="47227" y="782"/>
                  </a:cubicBezTo>
                  <a:cubicBezTo>
                    <a:pt x="51714" y="1226"/>
                    <a:pt x="56090" y="2443"/>
                    <a:pt x="60161" y="4379"/>
                  </a:cubicBezTo>
                  <a:cubicBezTo>
                    <a:pt x="63872" y="6162"/>
                    <a:pt x="67212" y="8631"/>
                    <a:pt x="70007" y="11654"/>
                  </a:cubicBezTo>
                  <a:cubicBezTo>
                    <a:pt x="72789" y="14738"/>
                    <a:pt x="74934" y="18343"/>
                    <a:pt x="76319" y="22259"/>
                  </a:cubicBezTo>
                  <a:cubicBezTo>
                    <a:pt x="77865" y="26678"/>
                    <a:pt x="78626" y="31334"/>
                    <a:pt x="78567" y="36016"/>
                  </a:cubicBezTo>
                  <a:cubicBezTo>
                    <a:pt x="78643" y="41418"/>
                    <a:pt x="77863" y="46799"/>
                    <a:pt x="76255" y="51957"/>
                  </a:cubicBezTo>
                  <a:cubicBezTo>
                    <a:pt x="74736" y="56595"/>
                    <a:pt x="72508" y="60969"/>
                    <a:pt x="69650" y="64925"/>
                  </a:cubicBezTo>
                  <a:cubicBezTo>
                    <a:pt x="66618" y="69068"/>
                    <a:pt x="63126" y="72853"/>
                    <a:pt x="59240" y="76209"/>
                  </a:cubicBezTo>
                  <a:cubicBezTo>
                    <a:pt x="55155" y="79772"/>
                    <a:pt x="50527" y="83420"/>
                    <a:pt x="45480" y="87009"/>
                  </a:cubicBezTo>
                  <a:cubicBezTo>
                    <a:pt x="39795" y="91102"/>
                    <a:pt x="34849" y="94780"/>
                    <a:pt x="30777" y="97923"/>
                  </a:cubicBezTo>
                  <a:cubicBezTo>
                    <a:pt x="27107" y="100704"/>
                    <a:pt x="23658" y="103764"/>
                    <a:pt x="20460" y="107077"/>
                  </a:cubicBezTo>
                  <a:cubicBezTo>
                    <a:pt x="17905" y="109712"/>
                    <a:pt x="15761" y="112715"/>
                    <a:pt x="14097" y="115986"/>
                  </a:cubicBezTo>
                  <a:cubicBezTo>
                    <a:pt x="12595" y="119080"/>
                    <a:pt x="11548" y="122374"/>
                    <a:pt x="10988" y="125767"/>
                  </a:cubicBezTo>
                  <a:cubicBezTo>
                    <a:pt x="10831" y="126828"/>
                    <a:pt x="10738" y="127765"/>
                    <a:pt x="10623" y="128805"/>
                  </a:cubicBezTo>
                  <a:cubicBezTo>
                    <a:pt x="10515" y="129882"/>
                    <a:pt x="10462" y="130963"/>
                    <a:pt x="10466" y="132046"/>
                  </a:cubicBezTo>
                  <a:lnTo>
                    <a:pt x="10466" y="133526"/>
                  </a:lnTo>
                  <a:lnTo>
                    <a:pt x="81447" y="133526"/>
                  </a:lnTo>
                  <a:lnTo>
                    <a:pt x="81447" y="1420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115" name="Google Shape;1115;p52"/>
          <p:cNvSpPr txBox="1"/>
          <p:nvPr/>
        </p:nvSpPr>
        <p:spPr>
          <a:xfrm>
            <a:off x="5009025" y="3431775"/>
            <a:ext cx="328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결측치로 인해 해당 위치에 존재하는 카페를 모두 파악하지는 못함.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0" name="Google Shape;1120;p53"/>
          <p:cNvGrpSpPr/>
          <p:nvPr/>
        </p:nvGrpSpPr>
        <p:grpSpPr>
          <a:xfrm>
            <a:off x="306842" y="333721"/>
            <a:ext cx="8530315" cy="4672010"/>
            <a:chOff x="409123" y="263528"/>
            <a:chExt cx="11373754" cy="6229347"/>
          </a:xfrm>
        </p:grpSpPr>
        <p:sp>
          <p:nvSpPr>
            <p:cNvPr id="1121" name="Google Shape;1121;p53"/>
            <p:cNvSpPr/>
            <p:nvPr/>
          </p:nvSpPr>
          <p:spPr>
            <a:xfrm>
              <a:off x="412750" y="365125"/>
              <a:ext cx="11366500" cy="6127750"/>
            </a:xfrm>
            <a:prstGeom prst="roundRect">
              <a:avLst>
                <a:gd fmla="val 3403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4826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descr="스케치, 그림, 패턴, 두들이(가) 표시된 사진&#10;&#10;자동 생성된 설명" id="1122" name="Google Shape;1122;p53"/>
            <p:cNvPicPr preferRelativeResize="0"/>
            <p:nvPr/>
          </p:nvPicPr>
          <p:blipFill rotWithShape="1">
            <a:blip r:embed="rId3">
              <a:alphaModFix/>
            </a:blip>
            <a:srcRect b="0" l="0" r="554" t="50000"/>
            <a:stretch/>
          </p:blipFill>
          <p:spPr>
            <a:xfrm>
              <a:off x="409123" y="263528"/>
              <a:ext cx="11373754" cy="3214631"/>
            </a:xfrm>
            <a:custGeom>
              <a:rect b="b" l="l" r="r" t="t"/>
              <a:pathLst>
                <a:path extrusionOk="0" h="3214631" w="11366500">
                  <a:moveTo>
                    <a:pt x="208527" y="0"/>
                  </a:moveTo>
                  <a:lnTo>
                    <a:pt x="11157973" y="0"/>
                  </a:lnTo>
                  <a:cubicBezTo>
                    <a:pt x="11273139" y="0"/>
                    <a:pt x="11366500" y="93361"/>
                    <a:pt x="11366500" y="208527"/>
                  </a:cubicBezTo>
                  <a:lnTo>
                    <a:pt x="11366500" y="3214631"/>
                  </a:lnTo>
                  <a:lnTo>
                    <a:pt x="0" y="3214631"/>
                  </a:lnTo>
                  <a:lnTo>
                    <a:pt x="0" y="208527"/>
                  </a:lnTo>
                  <a:cubicBezTo>
                    <a:pt x="0" y="93361"/>
                    <a:pt x="93361" y="0"/>
                    <a:pt x="208527" y="0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pic>
        <p:nvPicPr>
          <p:cNvPr id="1123" name="Google Shape;1123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06862" y="197645"/>
            <a:ext cx="1035988" cy="593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4" name="Google Shape;1124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339455" y="112558"/>
            <a:ext cx="763190" cy="763190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53"/>
          <p:cNvSpPr txBox="1"/>
          <p:nvPr/>
        </p:nvSpPr>
        <p:spPr>
          <a:xfrm>
            <a:off x="764371" y="3521475"/>
            <a:ext cx="12477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QnA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6" name="Google Shape;1126;p53"/>
          <p:cNvSpPr txBox="1"/>
          <p:nvPr/>
        </p:nvSpPr>
        <p:spPr>
          <a:xfrm>
            <a:off x="764367" y="3915775"/>
            <a:ext cx="4662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경청해 주셔서 감사합니다 :)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7" name="Google Shape;1127;p53"/>
          <p:cNvSpPr txBox="1"/>
          <p:nvPr/>
        </p:nvSpPr>
        <p:spPr>
          <a:xfrm>
            <a:off x="764381" y="1859486"/>
            <a:ext cx="1840889" cy="166199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😎</a:t>
            </a:r>
            <a:endParaRPr sz="1100"/>
          </a:p>
        </p:txBody>
      </p:sp>
      <p:pic>
        <p:nvPicPr>
          <p:cNvPr id="1128" name="Google Shape;1128;p5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sp>
        <p:nvSpPr>
          <p:cNvPr id="1129" name="Google Shape;1129;p5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/>
          <p:nvPr/>
        </p:nvSpPr>
        <p:spPr>
          <a:xfrm>
            <a:off x="309563" y="311943"/>
            <a:ext cx="8524875" cy="4490846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213" name="Google Shape;213;p2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7"/>
          <p:cNvSpPr txBox="1"/>
          <p:nvPr/>
        </p:nvSpPr>
        <p:spPr>
          <a:xfrm>
            <a:off x="642553" y="1258500"/>
            <a:ext cx="4519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810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b="1" lang="ko" sz="2400">
                <a:solidFill>
                  <a:schemeClr val="dk1"/>
                </a:solidFill>
              </a:rPr>
              <a:t>프로젝트 배경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7"/>
          <p:cNvSpPr txBox="1"/>
          <p:nvPr/>
        </p:nvSpPr>
        <p:spPr>
          <a:xfrm>
            <a:off x="642553" y="1728986"/>
            <a:ext cx="25479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</a:rPr>
              <a:t>커피숍을 주제로 정한 배경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216" name="Google Shape;216;p27"/>
          <p:cNvSpPr/>
          <p:nvPr/>
        </p:nvSpPr>
        <p:spPr>
          <a:xfrm>
            <a:off x="531845" y="769727"/>
            <a:ext cx="8089640" cy="27292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218" name="Google Shape;218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219" name="Google Shape;219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220" name="Google Shape;220;p2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221" name="Google Shape;221;p27"/>
          <p:cNvGrpSpPr/>
          <p:nvPr/>
        </p:nvGrpSpPr>
        <p:grpSpPr>
          <a:xfrm rot="10800000">
            <a:off x="474695" y="468535"/>
            <a:ext cx="167858" cy="114872"/>
            <a:chOff x="1060425" y="-351482"/>
            <a:chExt cx="277500" cy="187500"/>
          </a:xfrm>
        </p:grpSpPr>
        <p:sp>
          <p:nvSpPr>
            <p:cNvPr id="222" name="Google Shape;222;p27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25" name="Google Shape;225;p27"/>
          <p:cNvSpPr txBox="1"/>
          <p:nvPr/>
        </p:nvSpPr>
        <p:spPr>
          <a:xfrm>
            <a:off x="1336751" y="412850"/>
            <a:ext cx="2778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프로젝트 배경</a:t>
            </a:r>
            <a:endParaRPr sz="1100"/>
          </a:p>
        </p:txBody>
      </p:sp>
      <p:sp>
        <p:nvSpPr>
          <p:cNvPr id="226" name="Google Shape;226;p27"/>
          <p:cNvSpPr txBox="1"/>
          <p:nvPr/>
        </p:nvSpPr>
        <p:spPr>
          <a:xfrm>
            <a:off x="7384631" y="-370623"/>
            <a:ext cx="58213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227" name="Google Shape;227;p27"/>
          <p:cNvSpPr/>
          <p:nvPr/>
        </p:nvSpPr>
        <p:spPr>
          <a:xfrm rot="10800000">
            <a:off x="861315" y="464614"/>
            <a:ext cx="63788" cy="12271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228" name="Google Shape;228;p27"/>
          <p:cNvSpPr/>
          <p:nvPr/>
        </p:nvSpPr>
        <p:spPr>
          <a:xfrm rot="10800000">
            <a:off x="713473" y="464613"/>
            <a:ext cx="63788" cy="12271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229" name="Google Shape;229;p27"/>
          <p:cNvSpPr/>
          <p:nvPr/>
        </p:nvSpPr>
        <p:spPr>
          <a:xfrm rot="10800000">
            <a:off x="973438" y="452663"/>
            <a:ext cx="144760" cy="146616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0" name="Google Shape;230;p27"/>
          <p:cNvSpPr txBox="1"/>
          <p:nvPr/>
        </p:nvSpPr>
        <p:spPr>
          <a:xfrm>
            <a:off x="8786032" y="-430850"/>
            <a:ext cx="292388" cy="30008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p2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7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7"/>
          <p:cNvSpPr/>
          <p:nvPr/>
        </p:nvSpPr>
        <p:spPr>
          <a:xfrm>
            <a:off x="4615000" y="1132075"/>
            <a:ext cx="3936000" cy="360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300">
                <a:solidFill>
                  <a:srgbClr val="595959"/>
                </a:solidFill>
                <a:highlight>
                  <a:schemeClr val="lt2"/>
                </a:highlight>
              </a:rPr>
              <a:t> 현재 많은 사람들이 카페 창업에 뛰어들고 있는 현실이다. </a:t>
            </a:r>
            <a:endParaRPr sz="1300">
              <a:solidFill>
                <a:srgbClr val="595959"/>
              </a:solidFill>
              <a:highlight>
                <a:schemeClr val="lt2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595959"/>
              </a:solidFill>
              <a:highlight>
                <a:schemeClr val="lt2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300">
                <a:solidFill>
                  <a:srgbClr val="595959"/>
                </a:solidFill>
                <a:highlight>
                  <a:schemeClr val="lt2"/>
                </a:highlight>
              </a:rPr>
              <a:t> 하지만 카페 창업은 사전에 많은 시장분석이 필요하다. </a:t>
            </a:r>
            <a:endParaRPr sz="1300">
              <a:solidFill>
                <a:srgbClr val="595959"/>
              </a:solidFill>
              <a:highlight>
                <a:schemeClr val="lt2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595959"/>
              </a:solidFill>
              <a:highlight>
                <a:schemeClr val="lt2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300">
                <a:solidFill>
                  <a:srgbClr val="595959"/>
                </a:solidFill>
                <a:highlight>
                  <a:schemeClr val="lt2"/>
                </a:highlight>
              </a:rPr>
              <a:t> 특히 가장 중요한 것은 </a:t>
            </a:r>
            <a:r>
              <a:rPr b="1" lang="ko" sz="1500">
                <a:solidFill>
                  <a:srgbClr val="595959"/>
                </a:solidFill>
                <a:highlight>
                  <a:schemeClr val="lt2"/>
                </a:highlight>
              </a:rPr>
              <a:t>위치</a:t>
            </a:r>
            <a:r>
              <a:rPr lang="ko" sz="1300">
                <a:solidFill>
                  <a:srgbClr val="595959"/>
                </a:solidFill>
                <a:highlight>
                  <a:schemeClr val="lt2"/>
                </a:highlight>
              </a:rPr>
              <a:t>이다. </a:t>
            </a:r>
            <a:endParaRPr sz="1300">
              <a:solidFill>
                <a:srgbClr val="595959"/>
              </a:solidFill>
              <a:highlight>
                <a:schemeClr val="lt2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rgbClr val="595959"/>
              </a:solidFill>
              <a:highlight>
                <a:schemeClr val="lt2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300">
                <a:solidFill>
                  <a:srgbClr val="595959"/>
                </a:solidFill>
                <a:highlight>
                  <a:schemeClr val="lt2"/>
                </a:highlight>
              </a:rPr>
              <a:t>유동인구가 많은 곳, 주변에 카페가 별로 없어 경쟁이 치열하지 않은 곳 등 위치 분석은 시장 조사에서 가장 필수적인 부분이다. </a:t>
            </a:r>
            <a:endParaRPr sz="1300">
              <a:solidFill>
                <a:srgbClr val="595959"/>
              </a:solidFill>
              <a:highlight>
                <a:schemeClr val="lt2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rgbClr val="595959"/>
              </a:solidFill>
              <a:highlight>
                <a:schemeClr val="lt2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 sz="1300">
                <a:solidFill>
                  <a:srgbClr val="595959"/>
                </a:solidFill>
                <a:highlight>
                  <a:schemeClr val="lt2"/>
                </a:highlight>
              </a:rPr>
              <a:t> 따라서 우리는 이 위치 분석을 조금이나마 더 쉽게 하기 위해 </a:t>
            </a:r>
            <a:r>
              <a:rPr b="1" lang="ko" sz="1500">
                <a:solidFill>
                  <a:srgbClr val="595959"/>
                </a:solidFill>
                <a:highlight>
                  <a:schemeClr val="lt2"/>
                </a:highlight>
              </a:rPr>
              <a:t>가치가 높은 지역을 추천</a:t>
            </a:r>
            <a:r>
              <a:rPr lang="ko" sz="1300">
                <a:solidFill>
                  <a:srgbClr val="595959"/>
                </a:solidFill>
                <a:highlight>
                  <a:schemeClr val="lt2"/>
                </a:highlight>
              </a:rPr>
              <a:t>해주는 프로젝트를 구성하였다.</a:t>
            </a:r>
            <a:endParaRPr sz="1300">
              <a:solidFill>
                <a:srgbClr val="595959"/>
              </a:solidFill>
            </a:endParaRPr>
          </a:p>
        </p:txBody>
      </p:sp>
      <p:sp>
        <p:nvSpPr>
          <p:cNvPr id="234" name="Google Shape;234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235" name="Google Shape;235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83250" y="2141550"/>
            <a:ext cx="3550025" cy="213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241" name="Google Shape;241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8"/>
          <p:cNvSpPr txBox="1"/>
          <p:nvPr/>
        </p:nvSpPr>
        <p:spPr>
          <a:xfrm>
            <a:off x="642553" y="1258500"/>
            <a:ext cx="4519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2.  프로젝트 개요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8"/>
          <p:cNvSpPr txBox="1"/>
          <p:nvPr/>
        </p:nvSpPr>
        <p:spPr>
          <a:xfrm>
            <a:off x="642549" y="1728975"/>
            <a:ext cx="349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카페의 수가 많은 지역 특성 분석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244" name="Google Shape;244;p28"/>
          <p:cNvSpPr/>
          <p:nvPr/>
        </p:nvSpPr>
        <p:spPr>
          <a:xfrm>
            <a:off x="531845" y="769727"/>
            <a:ext cx="8089640" cy="27292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5" name="Google Shape;24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246" name="Google Shape;246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247" name="Google Shape;247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248" name="Google Shape;248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249" name="Google Shape;249;p28"/>
          <p:cNvGrpSpPr/>
          <p:nvPr/>
        </p:nvGrpSpPr>
        <p:grpSpPr>
          <a:xfrm rot="10800000">
            <a:off x="474695" y="468535"/>
            <a:ext cx="167858" cy="114872"/>
            <a:chOff x="1060425" y="-351482"/>
            <a:chExt cx="277500" cy="187500"/>
          </a:xfrm>
        </p:grpSpPr>
        <p:sp>
          <p:nvSpPr>
            <p:cNvPr id="250" name="Google Shape;250;p28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53" name="Google Shape;253;p28"/>
          <p:cNvSpPr txBox="1"/>
          <p:nvPr/>
        </p:nvSpPr>
        <p:spPr>
          <a:xfrm>
            <a:off x="1336751" y="412850"/>
            <a:ext cx="2902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프로젝트 개요</a:t>
            </a:r>
            <a:endParaRPr sz="1100"/>
          </a:p>
        </p:txBody>
      </p:sp>
      <p:sp>
        <p:nvSpPr>
          <p:cNvPr id="254" name="Google Shape;254;p28"/>
          <p:cNvSpPr txBox="1"/>
          <p:nvPr/>
        </p:nvSpPr>
        <p:spPr>
          <a:xfrm>
            <a:off x="7384631" y="-370623"/>
            <a:ext cx="58213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255" name="Google Shape;255;p28"/>
          <p:cNvSpPr/>
          <p:nvPr/>
        </p:nvSpPr>
        <p:spPr>
          <a:xfrm rot="10800000">
            <a:off x="861315" y="464614"/>
            <a:ext cx="63788" cy="12271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256" name="Google Shape;256;p28"/>
          <p:cNvSpPr/>
          <p:nvPr/>
        </p:nvSpPr>
        <p:spPr>
          <a:xfrm rot="10800000">
            <a:off x="713473" y="464613"/>
            <a:ext cx="63788" cy="12271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257" name="Google Shape;257;p28"/>
          <p:cNvSpPr/>
          <p:nvPr/>
        </p:nvSpPr>
        <p:spPr>
          <a:xfrm rot="10800000">
            <a:off x="973438" y="452663"/>
            <a:ext cx="144760" cy="146616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8" name="Google Shape;258;p28"/>
          <p:cNvSpPr txBox="1"/>
          <p:nvPr/>
        </p:nvSpPr>
        <p:spPr>
          <a:xfrm>
            <a:off x="8786032" y="-430850"/>
            <a:ext cx="292388" cy="30008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9" name="Google Shape;259;p2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7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8"/>
          <p:cNvSpPr/>
          <p:nvPr/>
        </p:nvSpPr>
        <p:spPr>
          <a:xfrm>
            <a:off x="642553" y="2126986"/>
            <a:ext cx="3807600" cy="232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ko" sz="1300">
                <a:solidFill>
                  <a:srgbClr val="595959"/>
                </a:solidFill>
              </a:rPr>
              <a:t>프로젝트의 목적: 아직 발굴되지 않은 </a:t>
            </a:r>
            <a:endParaRPr b="1" sz="13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ko" sz="1300">
                <a:solidFill>
                  <a:srgbClr val="595959"/>
                </a:solidFill>
              </a:rPr>
              <a:t>최적의 카페 위치는 어디인가?</a:t>
            </a:r>
            <a:endParaRPr b="1" sz="13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1000">
                <a:solidFill>
                  <a:srgbClr val="595959"/>
                </a:solidFill>
              </a:rPr>
              <a:t>|</a:t>
            </a:r>
            <a:endParaRPr sz="10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900">
                <a:solidFill>
                  <a:srgbClr val="595959"/>
                </a:solidFill>
              </a:rPr>
              <a:t>카페가 들어갈 최적의 위치를 추천해주는 프로젝트를 만들자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900">
                <a:solidFill>
                  <a:srgbClr val="595959"/>
                </a:solidFill>
              </a:rPr>
              <a:t>‘최적의 위치'를 만드는 요인은 뭐가 있을까?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900">
                <a:solidFill>
                  <a:srgbClr val="595959"/>
                </a:solidFill>
              </a:rPr>
              <a:t>카페가 많이 몰려있는 지역은 그 이유가 있지 않을까?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900">
                <a:solidFill>
                  <a:srgbClr val="595959"/>
                </a:solidFill>
              </a:rPr>
              <a:t>그 지역의 특성을 찾아서 최적의 위치 조건을 탐색해보자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" sz="900">
                <a:solidFill>
                  <a:srgbClr val="595959"/>
                </a:solidFill>
              </a:rPr>
              <a:t>그 조건을 만족하는 지역 중 카페가 별로 없는 곳을 최적의 위치라 할 수 있지 않을까?</a:t>
            </a:r>
            <a:endParaRPr sz="900">
              <a:solidFill>
                <a:srgbClr val="595959"/>
              </a:solidFill>
            </a:endParaRPr>
          </a:p>
        </p:txBody>
      </p:sp>
      <p:sp>
        <p:nvSpPr>
          <p:cNvPr id="262" name="Google Shape;262;p28"/>
          <p:cNvSpPr/>
          <p:nvPr/>
        </p:nvSpPr>
        <p:spPr>
          <a:xfrm>
            <a:off x="4812175" y="3147225"/>
            <a:ext cx="1044900" cy="438600"/>
          </a:xfrm>
          <a:prstGeom prst="roundRect">
            <a:avLst>
              <a:gd fmla="val 16667" name="adj"/>
            </a:avLst>
          </a:prstGeom>
          <a:solidFill>
            <a:srgbClr val="9CC2E5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저가형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63" name="Google Shape;263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782471" y="1128371"/>
            <a:ext cx="1414175" cy="14141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cxnSp>
        <p:nvCxnSpPr>
          <p:cNvPr id="264" name="Google Shape;264;p28"/>
          <p:cNvCxnSpPr/>
          <p:nvPr/>
        </p:nvCxnSpPr>
        <p:spPr>
          <a:xfrm>
            <a:off x="6489558" y="2618746"/>
            <a:ext cx="0" cy="26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" name="Google Shape;265;p28"/>
          <p:cNvCxnSpPr/>
          <p:nvPr/>
        </p:nvCxnSpPr>
        <p:spPr>
          <a:xfrm>
            <a:off x="5278575" y="2880650"/>
            <a:ext cx="246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" name="Google Shape;266;p28"/>
          <p:cNvCxnSpPr/>
          <p:nvPr/>
        </p:nvCxnSpPr>
        <p:spPr>
          <a:xfrm>
            <a:off x="5278583" y="2880646"/>
            <a:ext cx="0" cy="13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28"/>
          <p:cNvCxnSpPr/>
          <p:nvPr/>
        </p:nvCxnSpPr>
        <p:spPr>
          <a:xfrm>
            <a:off x="7740383" y="2880646"/>
            <a:ext cx="0" cy="13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8" name="Google Shape;268;p28"/>
          <p:cNvSpPr/>
          <p:nvPr/>
        </p:nvSpPr>
        <p:spPr>
          <a:xfrm>
            <a:off x="7229438" y="3147225"/>
            <a:ext cx="1044900" cy="438600"/>
          </a:xfrm>
          <a:prstGeom prst="roundRect">
            <a:avLst>
              <a:gd fmla="val 16667" name="adj"/>
            </a:avLst>
          </a:prstGeom>
          <a:solidFill>
            <a:srgbClr val="9CC2E5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고가형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9" name="Google Shape;269;p28"/>
          <p:cNvSpPr txBox="1"/>
          <p:nvPr/>
        </p:nvSpPr>
        <p:spPr>
          <a:xfrm>
            <a:off x="6291100" y="3019700"/>
            <a:ext cx="396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=</a:t>
            </a:r>
            <a:endParaRPr sz="3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70" name="Google Shape;270;p28"/>
          <p:cNvCxnSpPr/>
          <p:nvPr/>
        </p:nvCxnSpPr>
        <p:spPr>
          <a:xfrm flipH="1">
            <a:off x="6459325" y="3278400"/>
            <a:ext cx="117300" cy="19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" name="Google Shape;271;p28"/>
          <p:cNvSpPr/>
          <p:nvPr/>
        </p:nvSpPr>
        <p:spPr>
          <a:xfrm>
            <a:off x="7285950" y="2126975"/>
            <a:ext cx="1044900" cy="734100"/>
          </a:xfrm>
          <a:prstGeom prst="wedgeRoundRectCallout">
            <a:avLst>
              <a:gd fmla="val -80383" name="adj1"/>
              <a:gd fmla="val 81048" name="adj2"/>
              <a:gd fmla="val 0" name="adj3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최적의 위치가 다를것!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2" name="Google Shape;272;p28"/>
          <p:cNvSpPr/>
          <p:nvPr/>
        </p:nvSpPr>
        <p:spPr>
          <a:xfrm>
            <a:off x="6319525" y="3563950"/>
            <a:ext cx="396900" cy="438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3" name="Google Shape;273;p28"/>
          <p:cNvSpPr/>
          <p:nvPr/>
        </p:nvSpPr>
        <p:spPr>
          <a:xfrm>
            <a:off x="4821375" y="4090400"/>
            <a:ext cx="3497400" cy="573900"/>
          </a:xfrm>
          <a:prstGeom prst="roundRect">
            <a:avLst>
              <a:gd fmla="val 16667" name="adj"/>
            </a:avLst>
          </a:prstGeom>
          <a:solidFill>
            <a:srgbClr val="9CC2E5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4" name="Google Shape;274;p28"/>
          <p:cNvSpPr txBox="1"/>
          <p:nvPr/>
        </p:nvSpPr>
        <p:spPr>
          <a:xfrm>
            <a:off x="4701475" y="4090400"/>
            <a:ext cx="4332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최적의 위치는 어디일까?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입점하기 좋은 조건은 어떻게 다를까?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descr="배지 1 윤곽선" id="275" name="Google Shape;275;p28"/>
          <p:cNvGrpSpPr/>
          <p:nvPr/>
        </p:nvGrpSpPr>
        <p:grpSpPr>
          <a:xfrm>
            <a:off x="4954965" y="4188976"/>
            <a:ext cx="177443" cy="177443"/>
            <a:chOff x="12447200" y="2713490"/>
            <a:chExt cx="322213" cy="322213"/>
          </a:xfrm>
        </p:grpSpPr>
        <p:sp>
          <p:nvSpPr>
            <p:cNvPr id="276" name="Google Shape;276;p28"/>
            <p:cNvSpPr/>
            <p:nvPr/>
          </p:nvSpPr>
          <p:spPr>
            <a:xfrm>
              <a:off x="12447200" y="2713490"/>
              <a:ext cx="322213" cy="322213"/>
            </a:xfrm>
            <a:custGeom>
              <a:rect b="b" l="l" r="r" t="t"/>
              <a:pathLst>
                <a:path extrusionOk="0" h="322213" w="322213">
                  <a:moveTo>
                    <a:pt x="161107" y="8484"/>
                  </a:moveTo>
                  <a:cubicBezTo>
                    <a:pt x="245398" y="8484"/>
                    <a:pt x="313730" y="76815"/>
                    <a:pt x="313730" y="161107"/>
                  </a:cubicBezTo>
                  <a:cubicBezTo>
                    <a:pt x="313730" y="245398"/>
                    <a:pt x="245398" y="313729"/>
                    <a:pt x="161107" y="313729"/>
                  </a:cubicBezTo>
                  <a:cubicBezTo>
                    <a:pt x="76816" y="313729"/>
                    <a:pt x="8484" y="245398"/>
                    <a:pt x="8484" y="161107"/>
                  </a:cubicBezTo>
                  <a:cubicBezTo>
                    <a:pt x="8580" y="76855"/>
                    <a:pt x="76856" y="8580"/>
                    <a:pt x="161107" y="8485"/>
                  </a:cubicBezTo>
                  <a:moveTo>
                    <a:pt x="161107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3"/>
                    <a:pt x="72130" y="322213"/>
                    <a:pt x="161106" y="322213"/>
                  </a:cubicBezTo>
                  <a:cubicBezTo>
                    <a:pt x="250083" y="322214"/>
                    <a:pt x="322213" y="250084"/>
                    <a:pt x="322213" y="161107"/>
                  </a:cubicBezTo>
                  <a:cubicBezTo>
                    <a:pt x="322253" y="72170"/>
                    <a:pt x="250187" y="41"/>
                    <a:pt x="161251" y="1"/>
                  </a:cubicBezTo>
                  <a:cubicBezTo>
                    <a:pt x="161203" y="1"/>
                    <a:pt x="161155" y="1"/>
                    <a:pt x="1611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12575713" y="2798189"/>
              <a:ext cx="43855" cy="142883"/>
            </a:xfrm>
            <a:custGeom>
              <a:rect b="b" l="l" r="r" t="t"/>
              <a:pathLst>
                <a:path extrusionOk="0" h="142883" w="43855">
                  <a:moveTo>
                    <a:pt x="34102" y="142883"/>
                  </a:moveTo>
                  <a:lnTo>
                    <a:pt x="34102" y="13770"/>
                  </a:lnTo>
                  <a:cubicBezTo>
                    <a:pt x="34102" y="13720"/>
                    <a:pt x="34070" y="13705"/>
                    <a:pt x="34032" y="13737"/>
                  </a:cubicBezTo>
                  <a:lnTo>
                    <a:pt x="31652" y="15798"/>
                  </a:lnTo>
                  <a:cubicBezTo>
                    <a:pt x="29234" y="17845"/>
                    <a:pt x="26680" y="19726"/>
                    <a:pt x="24008" y="21430"/>
                  </a:cubicBezTo>
                  <a:cubicBezTo>
                    <a:pt x="21156" y="23265"/>
                    <a:pt x="18213" y="25000"/>
                    <a:pt x="15259" y="26591"/>
                  </a:cubicBezTo>
                  <a:cubicBezTo>
                    <a:pt x="12287" y="28190"/>
                    <a:pt x="9281" y="29640"/>
                    <a:pt x="6330" y="30907"/>
                  </a:cubicBezTo>
                  <a:cubicBezTo>
                    <a:pt x="4111" y="31856"/>
                    <a:pt x="1990" y="32697"/>
                    <a:pt x="0" y="33414"/>
                  </a:cubicBezTo>
                  <a:lnTo>
                    <a:pt x="0" y="25344"/>
                  </a:lnTo>
                  <a:cubicBezTo>
                    <a:pt x="7608" y="22792"/>
                    <a:pt x="14895" y="19368"/>
                    <a:pt x="21715" y="15141"/>
                  </a:cubicBezTo>
                  <a:cubicBezTo>
                    <a:pt x="28965" y="10629"/>
                    <a:pt x="35857" y="5568"/>
                    <a:pt x="42331" y="0"/>
                  </a:cubicBezTo>
                  <a:lnTo>
                    <a:pt x="43856" y="79"/>
                  </a:lnTo>
                  <a:lnTo>
                    <a:pt x="43856" y="1428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descr="배지 윤곽선" id="278" name="Google Shape;278;p28"/>
          <p:cNvGrpSpPr/>
          <p:nvPr/>
        </p:nvGrpSpPr>
        <p:grpSpPr>
          <a:xfrm>
            <a:off x="4954960" y="4414454"/>
            <a:ext cx="177442" cy="177442"/>
            <a:chOff x="12447201" y="3115989"/>
            <a:chExt cx="322211" cy="322211"/>
          </a:xfrm>
        </p:grpSpPr>
        <p:sp>
          <p:nvSpPr>
            <p:cNvPr id="279" name="Google Shape;279;p28"/>
            <p:cNvSpPr/>
            <p:nvPr/>
          </p:nvSpPr>
          <p:spPr>
            <a:xfrm>
              <a:off x="12447201" y="3115989"/>
              <a:ext cx="322211" cy="322211"/>
            </a:xfrm>
            <a:custGeom>
              <a:rect b="b" l="l" r="r" t="t"/>
              <a:pathLst>
                <a:path extrusionOk="0" h="322211" w="322211">
                  <a:moveTo>
                    <a:pt x="161106" y="8484"/>
                  </a:moveTo>
                  <a:cubicBezTo>
                    <a:pt x="245397" y="8484"/>
                    <a:pt x="313728" y="76815"/>
                    <a:pt x="313728" y="161106"/>
                  </a:cubicBezTo>
                  <a:cubicBezTo>
                    <a:pt x="313728" y="245397"/>
                    <a:pt x="245397" y="313728"/>
                    <a:pt x="161106" y="313728"/>
                  </a:cubicBezTo>
                  <a:cubicBezTo>
                    <a:pt x="76815" y="313728"/>
                    <a:pt x="8484" y="245397"/>
                    <a:pt x="8484" y="161106"/>
                  </a:cubicBezTo>
                  <a:cubicBezTo>
                    <a:pt x="8580" y="76855"/>
                    <a:pt x="76855" y="8580"/>
                    <a:pt x="161106" y="8484"/>
                  </a:cubicBezTo>
                  <a:moveTo>
                    <a:pt x="161106" y="0"/>
                  </a:moveTo>
                  <a:cubicBezTo>
                    <a:pt x="72130" y="0"/>
                    <a:pt x="0" y="72130"/>
                    <a:pt x="0" y="161106"/>
                  </a:cubicBezTo>
                  <a:cubicBezTo>
                    <a:pt x="0" y="250082"/>
                    <a:pt x="72130" y="322212"/>
                    <a:pt x="161106" y="322212"/>
                  </a:cubicBezTo>
                  <a:cubicBezTo>
                    <a:pt x="250082" y="322212"/>
                    <a:pt x="322211" y="250082"/>
                    <a:pt x="322211" y="161106"/>
                  </a:cubicBezTo>
                  <a:cubicBezTo>
                    <a:pt x="322253" y="72172"/>
                    <a:pt x="250193" y="42"/>
                    <a:pt x="161258" y="0"/>
                  </a:cubicBezTo>
                  <a:cubicBezTo>
                    <a:pt x="161208" y="0"/>
                    <a:pt x="161157" y="0"/>
                    <a:pt x="1611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12566374" y="3201591"/>
              <a:ext cx="81447" cy="142009"/>
            </a:xfrm>
            <a:custGeom>
              <a:rect b="b" l="l" r="r" t="t"/>
              <a:pathLst>
                <a:path extrusionOk="0" h="142009" w="81447">
                  <a:moveTo>
                    <a:pt x="10" y="141980"/>
                  </a:moveTo>
                  <a:lnTo>
                    <a:pt x="10" y="136606"/>
                  </a:lnTo>
                  <a:cubicBezTo>
                    <a:pt x="-95" y="131154"/>
                    <a:pt x="636" y="125717"/>
                    <a:pt x="2177" y="120486"/>
                  </a:cubicBezTo>
                  <a:cubicBezTo>
                    <a:pt x="3662" y="115899"/>
                    <a:pt x="5953" y="111614"/>
                    <a:pt x="8943" y="107832"/>
                  </a:cubicBezTo>
                  <a:cubicBezTo>
                    <a:pt x="12484" y="103417"/>
                    <a:pt x="16506" y="99411"/>
                    <a:pt x="20935" y="95887"/>
                  </a:cubicBezTo>
                  <a:cubicBezTo>
                    <a:pt x="25839" y="91900"/>
                    <a:pt x="31842" y="87335"/>
                    <a:pt x="38773" y="82313"/>
                  </a:cubicBezTo>
                  <a:cubicBezTo>
                    <a:pt x="43482" y="78860"/>
                    <a:pt x="47732" y="75470"/>
                    <a:pt x="51406" y="72234"/>
                  </a:cubicBezTo>
                  <a:cubicBezTo>
                    <a:pt x="54898" y="69200"/>
                    <a:pt x="58042" y="65785"/>
                    <a:pt x="60776" y="62053"/>
                  </a:cubicBezTo>
                  <a:cubicBezTo>
                    <a:pt x="63267" y="58607"/>
                    <a:pt x="65214" y="54799"/>
                    <a:pt x="66549" y="50761"/>
                  </a:cubicBezTo>
                  <a:cubicBezTo>
                    <a:pt x="67901" y="46464"/>
                    <a:pt x="68563" y="41980"/>
                    <a:pt x="68513" y="37475"/>
                  </a:cubicBezTo>
                  <a:cubicBezTo>
                    <a:pt x="68583" y="33204"/>
                    <a:pt x="67857" y="28958"/>
                    <a:pt x="66371" y="24953"/>
                  </a:cubicBezTo>
                  <a:cubicBezTo>
                    <a:pt x="63765" y="17877"/>
                    <a:pt x="58071" y="12378"/>
                    <a:pt x="50909" y="10021"/>
                  </a:cubicBezTo>
                  <a:cubicBezTo>
                    <a:pt x="47067" y="8742"/>
                    <a:pt x="43039" y="8111"/>
                    <a:pt x="38989" y="8155"/>
                  </a:cubicBezTo>
                  <a:cubicBezTo>
                    <a:pt x="32366" y="8162"/>
                    <a:pt x="25843" y="9762"/>
                    <a:pt x="19968" y="12821"/>
                  </a:cubicBezTo>
                  <a:cubicBezTo>
                    <a:pt x="14769" y="15527"/>
                    <a:pt x="9934" y="18882"/>
                    <a:pt x="5580" y="22806"/>
                  </a:cubicBezTo>
                  <a:lnTo>
                    <a:pt x="5580" y="12621"/>
                  </a:lnTo>
                  <a:cubicBezTo>
                    <a:pt x="10297" y="8833"/>
                    <a:pt x="15541" y="5753"/>
                    <a:pt x="21148" y="3480"/>
                  </a:cubicBezTo>
                  <a:cubicBezTo>
                    <a:pt x="27411" y="1085"/>
                    <a:pt x="34074" y="-94"/>
                    <a:pt x="40779" y="6"/>
                  </a:cubicBezTo>
                  <a:cubicBezTo>
                    <a:pt x="41867" y="3"/>
                    <a:pt x="42953" y="67"/>
                    <a:pt x="44033" y="197"/>
                  </a:cubicBezTo>
                  <a:cubicBezTo>
                    <a:pt x="45108" y="330"/>
                    <a:pt x="46175" y="525"/>
                    <a:pt x="47227" y="782"/>
                  </a:cubicBezTo>
                  <a:cubicBezTo>
                    <a:pt x="51714" y="1226"/>
                    <a:pt x="56090" y="2443"/>
                    <a:pt x="60161" y="4379"/>
                  </a:cubicBezTo>
                  <a:cubicBezTo>
                    <a:pt x="63872" y="6162"/>
                    <a:pt x="67212" y="8631"/>
                    <a:pt x="70007" y="11654"/>
                  </a:cubicBezTo>
                  <a:cubicBezTo>
                    <a:pt x="72789" y="14738"/>
                    <a:pt x="74934" y="18343"/>
                    <a:pt x="76319" y="22259"/>
                  </a:cubicBezTo>
                  <a:cubicBezTo>
                    <a:pt x="77865" y="26678"/>
                    <a:pt x="78626" y="31334"/>
                    <a:pt x="78567" y="36016"/>
                  </a:cubicBezTo>
                  <a:cubicBezTo>
                    <a:pt x="78643" y="41418"/>
                    <a:pt x="77863" y="46799"/>
                    <a:pt x="76255" y="51957"/>
                  </a:cubicBezTo>
                  <a:cubicBezTo>
                    <a:pt x="74736" y="56595"/>
                    <a:pt x="72508" y="60969"/>
                    <a:pt x="69650" y="64925"/>
                  </a:cubicBezTo>
                  <a:cubicBezTo>
                    <a:pt x="66618" y="69068"/>
                    <a:pt x="63126" y="72853"/>
                    <a:pt x="59240" y="76209"/>
                  </a:cubicBezTo>
                  <a:cubicBezTo>
                    <a:pt x="55155" y="79772"/>
                    <a:pt x="50527" y="83420"/>
                    <a:pt x="45480" y="87009"/>
                  </a:cubicBezTo>
                  <a:cubicBezTo>
                    <a:pt x="39795" y="91102"/>
                    <a:pt x="34849" y="94780"/>
                    <a:pt x="30777" y="97923"/>
                  </a:cubicBezTo>
                  <a:cubicBezTo>
                    <a:pt x="27107" y="100704"/>
                    <a:pt x="23658" y="103764"/>
                    <a:pt x="20460" y="107077"/>
                  </a:cubicBezTo>
                  <a:cubicBezTo>
                    <a:pt x="17905" y="109712"/>
                    <a:pt x="15761" y="112715"/>
                    <a:pt x="14097" y="115986"/>
                  </a:cubicBezTo>
                  <a:cubicBezTo>
                    <a:pt x="12595" y="119080"/>
                    <a:pt x="11548" y="122374"/>
                    <a:pt x="10988" y="125767"/>
                  </a:cubicBezTo>
                  <a:cubicBezTo>
                    <a:pt x="10831" y="126828"/>
                    <a:pt x="10738" y="127765"/>
                    <a:pt x="10623" y="128805"/>
                  </a:cubicBezTo>
                  <a:cubicBezTo>
                    <a:pt x="10515" y="129882"/>
                    <a:pt x="10462" y="130963"/>
                    <a:pt x="10466" y="132046"/>
                  </a:cubicBezTo>
                  <a:lnTo>
                    <a:pt x="10466" y="133526"/>
                  </a:lnTo>
                  <a:lnTo>
                    <a:pt x="81447" y="133526"/>
                  </a:lnTo>
                  <a:lnTo>
                    <a:pt x="81447" y="1420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9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286" name="Google Shape;286;p2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9"/>
          <p:cNvSpPr txBox="1"/>
          <p:nvPr/>
        </p:nvSpPr>
        <p:spPr>
          <a:xfrm>
            <a:off x="642553" y="1258500"/>
            <a:ext cx="4519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2.  프로젝트 개요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29"/>
          <p:cNvSpPr txBox="1"/>
          <p:nvPr/>
        </p:nvSpPr>
        <p:spPr>
          <a:xfrm>
            <a:off x="642549" y="1728975"/>
            <a:ext cx="349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카페의 수가 많은 지역 특성 분석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289" name="Google Shape;289;p29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0" name="Google Shape;290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291" name="Google Shape;291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292" name="Google Shape;292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293" name="Google Shape;293;p2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294" name="Google Shape;294;p29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295" name="Google Shape;295;p29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96" name="Google Shape;296;p29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97" name="Google Shape;297;p29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98" name="Google Shape;298;p29"/>
          <p:cNvSpPr txBox="1"/>
          <p:nvPr/>
        </p:nvSpPr>
        <p:spPr>
          <a:xfrm>
            <a:off x="1336751" y="412850"/>
            <a:ext cx="2902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프로젝트 개요</a:t>
            </a:r>
            <a:endParaRPr sz="1100"/>
          </a:p>
        </p:txBody>
      </p:sp>
      <p:sp>
        <p:nvSpPr>
          <p:cNvPr id="299" name="Google Shape;299;p29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300" name="Google Shape;300;p29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301" name="Google Shape;301;p29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302" name="Google Shape;302;p29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3" name="Google Shape;303;p29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2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307" name="Google Shape;307;p29"/>
          <p:cNvSpPr/>
          <p:nvPr/>
        </p:nvSpPr>
        <p:spPr>
          <a:xfrm>
            <a:off x="642553" y="2126986"/>
            <a:ext cx="3807600" cy="232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프로젝트의 목적: 아직 발굴되지 않은 최적의 카페 위치는 어디인가?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595959"/>
                </a:solidFill>
              </a:rPr>
              <a:t>카페가 들어갈 최적의 위치를 추천해주는</a:t>
            </a:r>
            <a:endParaRPr b="1" sz="13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595959"/>
                </a:solidFill>
              </a:rPr>
              <a:t> 프로젝트를 만들자</a:t>
            </a:r>
            <a:endParaRPr b="1" sz="13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‘최적의 위치'를 만드는 요인은 뭐가 있을까?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카페가 많이 몰려있는 지역은 그 이유가 있지 않을까?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그 지역의 특성을 찾아서 최적의 위치 조건을 탐색해보자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그 조건을 만족하는 지역 중 카페가 별로 없는 곳을 최적의 위치라 할 수 있지 않을까?</a:t>
            </a:r>
            <a:endParaRPr sz="900">
              <a:solidFill>
                <a:srgbClr val="595959"/>
              </a:solidFill>
            </a:endParaRPr>
          </a:p>
        </p:txBody>
      </p:sp>
      <p:pic>
        <p:nvPicPr>
          <p:cNvPr id="308" name="Google Shape;308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303246" y="1546872"/>
            <a:ext cx="2613555" cy="316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467025" y="1144450"/>
            <a:ext cx="2286000" cy="40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0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315" name="Google Shape;315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0"/>
          <p:cNvSpPr txBox="1"/>
          <p:nvPr/>
        </p:nvSpPr>
        <p:spPr>
          <a:xfrm>
            <a:off x="642553" y="1258500"/>
            <a:ext cx="4519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2.  프로젝트 개요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30"/>
          <p:cNvSpPr txBox="1"/>
          <p:nvPr/>
        </p:nvSpPr>
        <p:spPr>
          <a:xfrm>
            <a:off x="642549" y="1728975"/>
            <a:ext cx="349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카페의 수가 많은 지역 특성 분석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318" name="Google Shape;318;p30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9" name="Google Shape;319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320" name="Google Shape;320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321" name="Google Shape;321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322" name="Google Shape;322;p3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323" name="Google Shape;323;p30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324" name="Google Shape;324;p30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27" name="Google Shape;327;p30"/>
          <p:cNvSpPr txBox="1"/>
          <p:nvPr/>
        </p:nvSpPr>
        <p:spPr>
          <a:xfrm>
            <a:off x="1336751" y="412850"/>
            <a:ext cx="2902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프로젝트 개요</a:t>
            </a:r>
            <a:endParaRPr sz="1100"/>
          </a:p>
        </p:txBody>
      </p:sp>
      <p:sp>
        <p:nvSpPr>
          <p:cNvPr id="328" name="Google Shape;328;p30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329" name="Google Shape;329;p30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330" name="Google Shape;330;p30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331" name="Google Shape;331;p30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2" name="Google Shape;332;p30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3" name="Google Shape;333;p3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3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336" name="Google Shape;336;p30"/>
          <p:cNvSpPr/>
          <p:nvPr/>
        </p:nvSpPr>
        <p:spPr>
          <a:xfrm>
            <a:off x="642553" y="2126986"/>
            <a:ext cx="3807600" cy="232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프로젝트의 목적: 아직 발굴되지 않은 최적의 카페 위치는 어디인가?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카페가 들어갈 최적의 위치를 추천해주는 프로젝트를 만들자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595959"/>
                </a:solidFill>
              </a:rPr>
              <a:t>‘최적의 위치'를 만드는 요인은 뭐가 있을까?</a:t>
            </a:r>
            <a:endParaRPr b="1" sz="13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카페가 많이 몰려있는 지역은 그 이유가 있지 않을까?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그 지역의 특성을 찾아서 최적의 위치 조건을 탐색해보자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그 조건을 만족하는 지역 중 카페가 별로 없는 곳을 최적의 위치라 할 수 있지 않을까?</a:t>
            </a:r>
            <a:endParaRPr sz="900">
              <a:solidFill>
                <a:srgbClr val="595959"/>
              </a:solidFill>
            </a:endParaRPr>
          </a:p>
        </p:txBody>
      </p:sp>
      <p:grpSp>
        <p:nvGrpSpPr>
          <p:cNvPr id="337" name="Google Shape;337;p30"/>
          <p:cNvGrpSpPr/>
          <p:nvPr/>
        </p:nvGrpSpPr>
        <p:grpSpPr>
          <a:xfrm>
            <a:off x="5710700" y="2333400"/>
            <a:ext cx="1776300" cy="1688400"/>
            <a:chOff x="-4162775" y="2844525"/>
            <a:chExt cx="1776300" cy="1688400"/>
          </a:xfrm>
        </p:grpSpPr>
        <p:sp>
          <p:nvSpPr>
            <p:cNvPr id="338" name="Google Shape;338;p30"/>
            <p:cNvSpPr/>
            <p:nvPr/>
          </p:nvSpPr>
          <p:spPr>
            <a:xfrm>
              <a:off x="-4162775" y="2844525"/>
              <a:ext cx="1776300" cy="16884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39" name="Google Shape;339;p30"/>
            <p:cNvSpPr txBox="1"/>
            <p:nvPr/>
          </p:nvSpPr>
          <p:spPr>
            <a:xfrm>
              <a:off x="-3959825" y="3545625"/>
              <a:ext cx="1370400" cy="43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8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최적 위치</a:t>
              </a:r>
              <a:endParaRPr b="1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40" name="Google Shape;340;p30"/>
          <p:cNvSpPr txBox="1"/>
          <p:nvPr/>
        </p:nvSpPr>
        <p:spPr>
          <a:xfrm>
            <a:off x="-3332625" y="2079475"/>
            <a:ext cx="270000" cy="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1" name="Google Shape;341;p30"/>
          <p:cNvSpPr txBox="1"/>
          <p:nvPr/>
        </p:nvSpPr>
        <p:spPr>
          <a:xfrm>
            <a:off x="5162050" y="2723925"/>
            <a:ext cx="691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기업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2" name="Google Shape;342;p30"/>
          <p:cNvSpPr txBox="1"/>
          <p:nvPr/>
        </p:nvSpPr>
        <p:spPr>
          <a:xfrm>
            <a:off x="6087800" y="1977688"/>
            <a:ext cx="1022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지하철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3" name="Google Shape;343;p30"/>
          <p:cNvSpPr txBox="1"/>
          <p:nvPr/>
        </p:nvSpPr>
        <p:spPr>
          <a:xfrm>
            <a:off x="7291125" y="2685688"/>
            <a:ext cx="1022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매출액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4" name="Google Shape;344;p30"/>
          <p:cNvSpPr txBox="1"/>
          <p:nvPr/>
        </p:nvSpPr>
        <p:spPr>
          <a:xfrm>
            <a:off x="5435850" y="4021800"/>
            <a:ext cx="1022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학교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5" name="Google Shape;345;p30"/>
          <p:cNvSpPr txBox="1"/>
          <p:nvPr/>
        </p:nvSpPr>
        <p:spPr>
          <a:xfrm>
            <a:off x="6729150" y="4021788"/>
            <a:ext cx="1022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월세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1"/>
          <p:cNvSpPr/>
          <p:nvPr/>
        </p:nvSpPr>
        <p:spPr>
          <a:xfrm>
            <a:off x="314188" y="32639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351" name="Google Shape;351;p3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31"/>
          <p:cNvSpPr txBox="1"/>
          <p:nvPr/>
        </p:nvSpPr>
        <p:spPr>
          <a:xfrm>
            <a:off x="642553" y="1258500"/>
            <a:ext cx="4519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2.  프로젝트 개요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31"/>
          <p:cNvSpPr txBox="1"/>
          <p:nvPr/>
        </p:nvSpPr>
        <p:spPr>
          <a:xfrm>
            <a:off x="642549" y="1728975"/>
            <a:ext cx="349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0C0C0C"/>
                </a:solidFill>
              </a:rPr>
              <a:t>카페의 수가 많은 지역 특성 분석</a:t>
            </a:r>
            <a:endParaRPr b="1" sz="1400">
              <a:solidFill>
                <a:srgbClr val="0C0C0C"/>
              </a:solidFill>
            </a:endParaRPr>
          </a:p>
        </p:txBody>
      </p:sp>
      <p:sp>
        <p:nvSpPr>
          <p:cNvPr id="354" name="Google Shape;354;p31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Google Shape;355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356" name="Google Shape;356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357" name="Google Shape;357;p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358" name="Google Shape;358;p3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359" name="Google Shape;359;p31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360" name="Google Shape;360;p31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63" name="Google Shape;363;p31"/>
          <p:cNvSpPr txBox="1"/>
          <p:nvPr/>
        </p:nvSpPr>
        <p:spPr>
          <a:xfrm>
            <a:off x="1336751" y="412850"/>
            <a:ext cx="2902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프로젝트 개요</a:t>
            </a:r>
            <a:endParaRPr sz="1100"/>
          </a:p>
        </p:txBody>
      </p:sp>
      <p:sp>
        <p:nvSpPr>
          <p:cNvPr id="364" name="Google Shape;364;p31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365" name="Google Shape;365;p31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366" name="Google Shape;366;p31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367" name="Google Shape;367;p31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8" name="Google Shape;368;p31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9" name="Google Shape;369;p3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3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372" name="Google Shape;372;p31"/>
          <p:cNvSpPr/>
          <p:nvPr/>
        </p:nvSpPr>
        <p:spPr>
          <a:xfrm>
            <a:off x="642553" y="2126986"/>
            <a:ext cx="3807600" cy="232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프로젝트의 목적: 아직 발굴되지 않은 최적의 카페 위치는 어디인가?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카페가 들어갈 최적의 위치를 추천해주는 프로젝트를 만들자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‘최적의 위치'를 만드는 요인은 뭐가 있을까?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595959"/>
                </a:solidFill>
              </a:rPr>
              <a:t>카페가 많이 몰려있는 지역은 그 이유가 있지 않을까?</a:t>
            </a:r>
            <a:endParaRPr b="1" sz="12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595959"/>
                </a:solidFill>
              </a:rPr>
              <a:t>그 지역의 특성을 찾아서 </a:t>
            </a:r>
            <a:endParaRPr b="1" sz="12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595959"/>
                </a:solidFill>
              </a:rPr>
              <a:t>최적의 위치 조건을 탐색해보자</a:t>
            </a:r>
            <a:endParaRPr b="1" sz="12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그 조건을 만족하는 지역 중 카페가 별로 없는 곳을 최적의 위치라 할 수 있지 않을까?</a:t>
            </a:r>
            <a:endParaRPr sz="900">
              <a:solidFill>
                <a:srgbClr val="595959"/>
              </a:solidFill>
            </a:endParaRPr>
          </a:p>
        </p:txBody>
      </p:sp>
      <p:sp>
        <p:nvSpPr>
          <p:cNvPr id="373" name="Google Shape;373;p31"/>
          <p:cNvSpPr/>
          <p:nvPr/>
        </p:nvSpPr>
        <p:spPr>
          <a:xfrm>
            <a:off x="5093225" y="2967425"/>
            <a:ext cx="3072300" cy="4002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31"/>
          <p:cNvSpPr txBox="1"/>
          <p:nvPr/>
        </p:nvSpPr>
        <p:spPr>
          <a:xfrm>
            <a:off x="5383975" y="2967425"/>
            <a:ext cx="277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월세⬆️</a:t>
            </a:r>
            <a:r>
              <a:rPr lang="ko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+ </a:t>
            </a:r>
            <a:r>
              <a:rPr lang="ko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카페 많아 경쟁 치열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75" name="Google Shape;375;p31"/>
          <p:cNvPicPr preferRelativeResize="0"/>
          <p:nvPr/>
        </p:nvPicPr>
        <p:blipFill rotWithShape="1">
          <a:blip r:embed="rId10">
            <a:alphaModFix/>
          </a:blip>
          <a:srcRect b="31966" l="24814" r="35965" t="24829"/>
          <a:stretch/>
        </p:blipFill>
        <p:spPr>
          <a:xfrm>
            <a:off x="5648124" y="1111386"/>
            <a:ext cx="1887700" cy="1665402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  <p:sp>
        <p:nvSpPr>
          <p:cNvPr id="376" name="Google Shape;376;p31"/>
          <p:cNvSpPr/>
          <p:nvPr/>
        </p:nvSpPr>
        <p:spPr>
          <a:xfrm>
            <a:off x="7434378" y="917850"/>
            <a:ext cx="1209300" cy="869100"/>
          </a:xfrm>
          <a:prstGeom prst="wedgeRoundRectCallout">
            <a:avLst>
              <a:gd fmla="val -80383" name="adj1"/>
              <a:gd fmla="val 81048" name="adj2"/>
              <a:gd fmla="val 0" name="adj3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Malgun Gothic"/>
                <a:ea typeface="Malgun Gothic"/>
                <a:cs typeface="Malgun Gothic"/>
                <a:sym typeface="Malgun Gothic"/>
              </a:rPr>
              <a:t>카페가 몰려있는 지점(강남구)</a:t>
            </a:r>
            <a:endParaRPr sz="13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7" name="Google Shape;377;p31"/>
          <p:cNvSpPr/>
          <p:nvPr/>
        </p:nvSpPr>
        <p:spPr>
          <a:xfrm>
            <a:off x="5093325" y="3615900"/>
            <a:ext cx="3072300" cy="4002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31"/>
          <p:cNvSpPr txBox="1"/>
          <p:nvPr/>
        </p:nvSpPr>
        <p:spPr>
          <a:xfrm>
            <a:off x="5796525" y="3615900"/>
            <a:ext cx="23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근데 왜 몰려있지?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9" name="Google Shape;379;p31"/>
          <p:cNvSpPr/>
          <p:nvPr/>
        </p:nvSpPr>
        <p:spPr>
          <a:xfrm>
            <a:off x="4656600" y="4264375"/>
            <a:ext cx="3878400" cy="4002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31"/>
          <p:cNvSpPr txBox="1"/>
          <p:nvPr/>
        </p:nvSpPr>
        <p:spPr>
          <a:xfrm>
            <a:off x="4708525" y="4264350"/>
            <a:ext cx="4129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5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카페 밀도가 높은 구역 = 장사가 잘되는 요인이 있는 구역!</a:t>
            </a:r>
            <a:endParaRPr b="1" sz="105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81" name="Google Shape;381;p31"/>
          <p:cNvCxnSpPr/>
          <p:nvPr/>
        </p:nvCxnSpPr>
        <p:spPr>
          <a:xfrm>
            <a:off x="6560400" y="3400263"/>
            <a:ext cx="0" cy="18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p31"/>
          <p:cNvCxnSpPr/>
          <p:nvPr/>
        </p:nvCxnSpPr>
        <p:spPr>
          <a:xfrm>
            <a:off x="6560400" y="4048725"/>
            <a:ext cx="0" cy="18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2"/>
          <p:cNvSpPr/>
          <p:nvPr/>
        </p:nvSpPr>
        <p:spPr>
          <a:xfrm>
            <a:off x="309563" y="311943"/>
            <a:ext cx="8524800" cy="4490700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388" name="Google Shape;388;p3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32"/>
          <p:cNvSpPr txBox="1"/>
          <p:nvPr/>
        </p:nvSpPr>
        <p:spPr>
          <a:xfrm>
            <a:off x="642553" y="1258500"/>
            <a:ext cx="4519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2.  프로젝트 개요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2"/>
          <p:cNvSpPr txBox="1"/>
          <p:nvPr/>
        </p:nvSpPr>
        <p:spPr>
          <a:xfrm>
            <a:off x="642549" y="1728975"/>
            <a:ext cx="349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카페의 수가 많은 지역 특성 분석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391" name="Google Shape;391;p32"/>
          <p:cNvSpPr/>
          <p:nvPr/>
        </p:nvSpPr>
        <p:spPr>
          <a:xfrm>
            <a:off x="531845" y="769727"/>
            <a:ext cx="8089500" cy="27300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2" name="Google Shape;39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393" name="Google Shape;393;p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394" name="Google Shape;394;p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395" name="Google Shape;395;p3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396" name="Google Shape;396;p32"/>
          <p:cNvGrpSpPr/>
          <p:nvPr/>
        </p:nvGrpSpPr>
        <p:grpSpPr>
          <a:xfrm rot="10800000">
            <a:off x="474684" y="468543"/>
            <a:ext cx="167860" cy="114881"/>
            <a:chOff x="1060425" y="-351482"/>
            <a:chExt cx="277500" cy="187500"/>
          </a:xfrm>
        </p:grpSpPr>
        <p:sp>
          <p:nvSpPr>
            <p:cNvPr id="397" name="Google Shape;397;p32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400" name="Google Shape;400;p32"/>
          <p:cNvSpPr txBox="1"/>
          <p:nvPr/>
        </p:nvSpPr>
        <p:spPr>
          <a:xfrm>
            <a:off x="1336751" y="412850"/>
            <a:ext cx="29025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프로젝트 개요</a:t>
            </a:r>
            <a:endParaRPr sz="1100"/>
          </a:p>
        </p:txBody>
      </p:sp>
      <p:sp>
        <p:nvSpPr>
          <p:cNvPr id="401" name="Google Shape;401;p32"/>
          <p:cNvSpPr txBox="1"/>
          <p:nvPr/>
        </p:nvSpPr>
        <p:spPr>
          <a:xfrm>
            <a:off x="7384630" y="-370623"/>
            <a:ext cx="5820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402" name="Google Shape;402;p32"/>
          <p:cNvSpPr/>
          <p:nvPr/>
        </p:nvSpPr>
        <p:spPr>
          <a:xfrm rot="10800000">
            <a:off x="861303" y="464644"/>
            <a:ext cx="63799" cy="12268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403" name="Google Shape;403;p32"/>
          <p:cNvSpPr/>
          <p:nvPr/>
        </p:nvSpPr>
        <p:spPr>
          <a:xfrm rot="10800000">
            <a:off x="713461" y="464643"/>
            <a:ext cx="63799" cy="12268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404" name="Google Shape;404;p32"/>
          <p:cNvSpPr/>
          <p:nvPr/>
        </p:nvSpPr>
        <p:spPr>
          <a:xfrm rot="10800000">
            <a:off x="973448" y="453029"/>
            <a:ext cx="144750" cy="146250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5" name="Google Shape;405;p32"/>
          <p:cNvSpPr txBox="1"/>
          <p:nvPr/>
        </p:nvSpPr>
        <p:spPr>
          <a:xfrm>
            <a:off x="8786032" y="-430850"/>
            <a:ext cx="292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6" name="Google Shape;406;p3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3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8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3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09" name="Google Shape;409;p32"/>
          <p:cNvSpPr/>
          <p:nvPr/>
        </p:nvSpPr>
        <p:spPr>
          <a:xfrm>
            <a:off x="4707868" y="2126986"/>
            <a:ext cx="3807600" cy="232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595959"/>
                </a:solidFill>
              </a:rPr>
              <a:t>그렇다면 </a:t>
            </a:r>
            <a:r>
              <a:rPr b="1" lang="ko">
                <a:solidFill>
                  <a:srgbClr val="595959"/>
                </a:solidFill>
              </a:rPr>
              <a:t>장사가 잘 될 만한 요인</a:t>
            </a:r>
            <a:r>
              <a:rPr lang="ko" sz="1300">
                <a:solidFill>
                  <a:srgbClr val="595959"/>
                </a:solidFill>
              </a:rPr>
              <a:t>을 가진 구역 중 </a:t>
            </a:r>
            <a:endParaRPr sz="13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595959"/>
                </a:solidFill>
              </a:rPr>
              <a:t>카페의 </a:t>
            </a:r>
            <a:r>
              <a:rPr b="1" lang="ko">
                <a:solidFill>
                  <a:srgbClr val="595959"/>
                </a:solidFill>
              </a:rPr>
              <a:t>밀도가 낮아</a:t>
            </a:r>
            <a:r>
              <a:rPr lang="ko" sz="1300">
                <a:solidFill>
                  <a:srgbClr val="595959"/>
                </a:solidFill>
              </a:rPr>
              <a:t> 경쟁하지 않고 </a:t>
            </a:r>
            <a:endParaRPr sz="13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595959"/>
                </a:solidFill>
              </a:rPr>
              <a:t>독점할 수 있다면 </a:t>
            </a:r>
            <a:endParaRPr sz="13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95959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595959"/>
                </a:solidFill>
              </a:rPr>
              <a:t>그것이 </a:t>
            </a:r>
            <a:r>
              <a:rPr b="1" lang="ko">
                <a:solidFill>
                  <a:srgbClr val="595959"/>
                </a:solidFill>
              </a:rPr>
              <a:t>최적의 위치</a:t>
            </a:r>
            <a:r>
              <a:rPr lang="ko" sz="1300">
                <a:solidFill>
                  <a:srgbClr val="595959"/>
                </a:solidFill>
              </a:rPr>
              <a:t>이지 않을까?</a:t>
            </a:r>
            <a:endParaRPr sz="1300">
              <a:solidFill>
                <a:srgbClr val="595959"/>
              </a:solidFill>
            </a:endParaRPr>
          </a:p>
        </p:txBody>
      </p:sp>
      <p:sp>
        <p:nvSpPr>
          <p:cNvPr id="410" name="Google Shape;410;p32"/>
          <p:cNvSpPr/>
          <p:nvPr/>
        </p:nvSpPr>
        <p:spPr>
          <a:xfrm>
            <a:off x="642553" y="2126986"/>
            <a:ext cx="3807600" cy="232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프로젝트의 목적: 아직 발굴되지 않은 최적의 카페 위치는 어디인가?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카페가 들어갈 최적의 위치를 추천해주는 프로젝트를 만들자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‘최적의 위치'를 만드는 요인은 뭐가 있을까?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카페가 많이 몰려있는 지역은 그 이유가 있지 않을까?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|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595959"/>
                </a:solidFill>
              </a:rPr>
              <a:t>그 지역의 특성을 찾아서 최적의 위치 조건을 탐색해보자</a:t>
            </a:r>
            <a:endParaRPr sz="900">
              <a:solidFill>
                <a:srgbClr val="595959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595959"/>
                </a:solidFill>
              </a:rPr>
              <a:t>|</a:t>
            </a:r>
            <a:endParaRPr sz="1000">
              <a:solidFill>
                <a:srgbClr val="595959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595959"/>
                </a:solidFill>
              </a:rPr>
              <a:t>그 조건을 만족하는 지역 중 카페가 별로 없는 곳을 최적의 위치라 할 수 있지 않을까?</a:t>
            </a:r>
            <a:endParaRPr b="1" sz="13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3"/>
          <p:cNvSpPr/>
          <p:nvPr/>
        </p:nvSpPr>
        <p:spPr>
          <a:xfrm>
            <a:off x="309563" y="311943"/>
            <a:ext cx="8524875" cy="4490846"/>
          </a:xfrm>
          <a:prstGeom prst="roundRect">
            <a:avLst>
              <a:gd fmla="val 3403" name="adj"/>
            </a:avLst>
          </a:prstGeom>
          <a:solidFill>
            <a:srgbClr val="FFFFFF"/>
          </a:solidFill>
          <a:ln>
            <a:noFill/>
          </a:ln>
          <a:effectLst>
            <a:outerShdw blurRad="292100" sx="102000" rotWithShape="0" algn="tl" dir="2700000" dist="38100" sy="102000">
              <a:srgbClr val="000000">
                <a:alpha val="4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시계 윤곽선" id="416" name="Google Shape;416;p3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64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33"/>
          <p:cNvSpPr txBox="1"/>
          <p:nvPr/>
        </p:nvSpPr>
        <p:spPr>
          <a:xfrm>
            <a:off x="642549" y="1258500"/>
            <a:ext cx="6462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</a:rPr>
              <a:t>3. 데이터 탐색 및 EDA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33"/>
          <p:cNvSpPr txBox="1"/>
          <p:nvPr/>
        </p:nvSpPr>
        <p:spPr>
          <a:xfrm>
            <a:off x="642553" y="1728986"/>
            <a:ext cx="25479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데이터 수집 및 전처리 과정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419" name="Google Shape;419;p33"/>
          <p:cNvSpPr/>
          <p:nvPr/>
        </p:nvSpPr>
        <p:spPr>
          <a:xfrm>
            <a:off x="531845" y="769727"/>
            <a:ext cx="8089640" cy="272920"/>
          </a:xfrm>
          <a:prstGeom prst="roundRect">
            <a:avLst>
              <a:gd fmla="val 16667" name="adj"/>
            </a:avLst>
          </a:prstGeom>
          <a:solidFill>
            <a:srgbClr val="B3C6E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0" name="Google Shape;42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5104" y="104974"/>
            <a:ext cx="828562" cy="1701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별 윤곽선" id="421" name="Google Shape;421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3508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댓글 추가 윤곽선" id="422" name="Google Shape;422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202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팔로우 윤곽선" id="423" name="Google Shape;423;p3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05190" y="-367123"/>
            <a:ext cx="270000" cy="27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햄버거 메뉴 아이콘 윤곽선" id="424" name="Google Shape;424;p33"/>
          <p:cNvGrpSpPr/>
          <p:nvPr/>
        </p:nvGrpSpPr>
        <p:grpSpPr>
          <a:xfrm rot="10800000">
            <a:off x="474695" y="468535"/>
            <a:ext cx="167858" cy="114872"/>
            <a:chOff x="1060425" y="-351482"/>
            <a:chExt cx="277500" cy="187500"/>
          </a:xfrm>
        </p:grpSpPr>
        <p:sp>
          <p:nvSpPr>
            <p:cNvPr id="425" name="Google Shape;425;p33"/>
            <p:cNvSpPr/>
            <p:nvPr/>
          </p:nvSpPr>
          <p:spPr>
            <a:xfrm>
              <a:off x="1060425" y="-35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1060425" y="-26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1060425" y="-171482"/>
              <a:ext cx="277500" cy="7500"/>
            </a:xfrm>
            <a:custGeom>
              <a:rect b="b" l="l" r="r" t="t"/>
              <a:pathLst>
                <a:path extrusionOk="0" h="7500" w="277500">
                  <a:moveTo>
                    <a:pt x="0" y="0"/>
                  </a:moveTo>
                  <a:lnTo>
                    <a:pt x="277500" y="0"/>
                  </a:lnTo>
                  <a:lnTo>
                    <a:pt x="277500" y="7500"/>
                  </a:lnTo>
                  <a:lnTo>
                    <a:pt x="0" y="750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428" name="Google Shape;428;p33"/>
          <p:cNvSpPr txBox="1"/>
          <p:nvPr/>
        </p:nvSpPr>
        <p:spPr>
          <a:xfrm>
            <a:off x="1336752" y="412850"/>
            <a:ext cx="32856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KHUDA </a:t>
            </a:r>
            <a:r>
              <a:rPr lang="ko" sz="1100">
                <a:solidFill>
                  <a:srgbClr val="A5A5A5"/>
                </a:solidFill>
              </a:rPr>
              <a:t>6</a:t>
            </a:r>
            <a:r>
              <a:rPr baseline="30000"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ko" sz="11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 /  </a:t>
            </a:r>
            <a:r>
              <a:rPr lang="ko" sz="1100">
                <a:solidFill>
                  <a:srgbClr val="A5A5A5"/>
                </a:solidFill>
              </a:rPr>
              <a:t>데이터 탐색 및 EDA</a:t>
            </a:r>
            <a:endParaRPr sz="1100"/>
          </a:p>
        </p:txBody>
      </p:sp>
      <p:sp>
        <p:nvSpPr>
          <p:cNvPr id="429" name="Google Shape;429;p33"/>
          <p:cNvSpPr txBox="1"/>
          <p:nvPr/>
        </p:nvSpPr>
        <p:spPr>
          <a:xfrm>
            <a:off x="7384631" y="-370623"/>
            <a:ext cx="58213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왼쪽 캐럿 윤곽선" id="430" name="Google Shape;430;p33"/>
          <p:cNvSpPr/>
          <p:nvPr/>
        </p:nvSpPr>
        <p:spPr>
          <a:xfrm rot="10800000">
            <a:off x="861315" y="464614"/>
            <a:ext cx="63788" cy="122715"/>
          </a:xfrm>
          <a:custGeom>
            <a:rect b="b" l="l" r="r" t="t"/>
            <a:pathLst>
              <a:path extrusionOk="0" h="200302" w="105453">
                <a:moveTo>
                  <a:pt x="100151" y="0"/>
                </a:moveTo>
                <a:lnTo>
                  <a:pt x="0" y="100151"/>
                </a:lnTo>
                <a:lnTo>
                  <a:pt x="100151" y="200303"/>
                </a:lnTo>
                <a:lnTo>
                  <a:pt x="105454" y="195000"/>
                </a:lnTo>
                <a:lnTo>
                  <a:pt x="10605" y="100151"/>
                </a:lnTo>
                <a:lnTo>
                  <a:pt x="105454" y="5303"/>
                </a:lnTo>
                <a:lnTo>
                  <a:pt x="10015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오른쪽 캐럿 윤곽선" id="431" name="Google Shape;431;p33"/>
          <p:cNvSpPr/>
          <p:nvPr/>
        </p:nvSpPr>
        <p:spPr>
          <a:xfrm rot="10800000">
            <a:off x="713473" y="464613"/>
            <a:ext cx="63788" cy="122715"/>
          </a:xfrm>
          <a:custGeom>
            <a:rect b="b" l="l" r="r" t="t"/>
            <a:pathLst>
              <a:path extrusionOk="0" h="200302" w="105453">
                <a:moveTo>
                  <a:pt x="0" y="5303"/>
                </a:moveTo>
                <a:lnTo>
                  <a:pt x="94849" y="100151"/>
                </a:lnTo>
                <a:lnTo>
                  <a:pt x="0" y="195000"/>
                </a:lnTo>
                <a:lnTo>
                  <a:pt x="5303" y="200303"/>
                </a:lnTo>
                <a:lnTo>
                  <a:pt x="105454" y="100151"/>
                </a:lnTo>
                <a:lnTo>
                  <a:pt x="5303" y="0"/>
                </a:lnTo>
                <a:lnTo>
                  <a:pt x="0" y="5303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descr="추가 윤곽선" id="432" name="Google Shape;432;p33"/>
          <p:cNvSpPr/>
          <p:nvPr/>
        </p:nvSpPr>
        <p:spPr>
          <a:xfrm rot="10800000">
            <a:off x="973438" y="452663"/>
            <a:ext cx="144760" cy="146616"/>
          </a:xfrm>
          <a:custGeom>
            <a:rect b="b" l="l" r="r" t="t"/>
            <a:pathLst>
              <a:path extrusionOk="0" h="300000" w="300000">
                <a:moveTo>
                  <a:pt x="153750" y="0"/>
                </a:moveTo>
                <a:lnTo>
                  <a:pt x="146250" y="0"/>
                </a:lnTo>
                <a:lnTo>
                  <a:pt x="146250" y="146250"/>
                </a:lnTo>
                <a:lnTo>
                  <a:pt x="0" y="146250"/>
                </a:lnTo>
                <a:lnTo>
                  <a:pt x="0" y="153750"/>
                </a:lnTo>
                <a:lnTo>
                  <a:pt x="146250" y="153750"/>
                </a:lnTo>
                <a:lnTo>
                  <a:pt x="146250" y="300000"/>
                </a:lnTo>
                <a:lnTo>
                  <a:pt x="153750" y="300000"/>
                </a:lnTo>
                <a:lnTo>
                  <a:pt x="153750" y="153750"/>
                </a:lnTo>
                <a:lnTo>
                  <a:pt x="300000" y="153750"/>
                </a:lnTo>
                <a:lnTo>
                  <a:pt x="300000" y="146250"/>
                </a:lnTo>
                <a:lnTo>
                  <a:pt x="153750" y="146250"/>
                </a:lnTo>
                <a:lnTo>
                  <a:pt x="15375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3" name="Google Shape;433;p33"/>
          <p:cNvSpPr txBox="1"/>
          <p:nvPr/>
        </p:nvSpPr>
        <p:spPr>
          <a:xfrm>
            <a:off x="8786032" y="-430850"/>
            <a:ext cx="292388" cy="30008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1" sz="15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4" name="Google Shape;434;p3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65461" y="340711"/>
            <a:ext cx="1720623" cy="36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3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94305" y="439721"/>
            <a:ext cx="190307" cy="190307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3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37" name="Google Shape;437;p33"/>
          <p:cNvSpPr/>
          <p:nvPr/>
        </p:nvSpPr>
        <p:spPr>
          <a:xfrm>
            <a:off x="881402" y="2184563"/>
            <a:ext cx="1107114" cy="1107114"/>
          </a:xfrm>
          <a:prstGeom prst="ellipse">
            <a:avLst/>
          </a:prstGeom>
          <a:noFill/>
          <a:ln cap="flat" cmpd="sng" w="222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33"/>
          <p:cNvSpPr/>
          <p:nvPr/>
        </p:nvSpPr>
        <p:spPr>
          <a:xfrm>
            <a:off x="2964599" y="2184563"/>
            <a:ext cx="1107114" cy="1107114"/>
          </a:xfrm>
          <a:prstGeom prst="ellipse">
            <a:avLst/>
          </a:prstGeom>
          <a:noFill/>
          <a:ln cap="flat" cmpd="sng" w="222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33"/>
          <p:cNvSpPr/>
          <p:nvPr/>
        </p:nvSpPr>
        <p:spPr>
          <a:xfrm>
            <a:off x="7130992" y="2184563"/>
            <a:ext cx="1107114" cy="1107114"/>
          </a:xfrm>
          <a:prstGeom prst="ellipse">
            <a:avLst/>
          </a:prstGeom>
          <a:noFill/>
          <a:ln cap="flat" cmpd="sng" w="222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0" name="Google Shape;440;p33"/>
          <p:cNvCxnSpPr/>
          <p:nvPr/>
        </p:nvCxnSpPr>
        <p:spPr>
          <a:xfrm>
            <a:off x="2202549" y="2738120"/>
            <a:ext cx="533398" cy="0"/>
          </a:xfrm>
          <a:prstGeom prst="straightConnector1">
            <a:avLst/>
          </a:prstGeom>
          <a:noFill/>
          <a:ln cap="flat" cmpd="sng" w="222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441" name="Google Shape;441;p33"/>
          <p:cNvCxnSpPr/>
          <p:nvPr/>
        </p:nvCxnSpPr>
        <p:spPr>
          <a:xfrm>
            <a:off x="4288078" y="2738120"/>
            <a:ext cx="533398" cy="0"/>
          </a:xfrm>
          <a:prstGeom prst="straightConnector1">
            <a:avLst/>
          </a:prstGeom>
          <a:noFill/>
          <a:ln cap="flat" cmpd="sng" w="222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442" name="Google Shape;442;p33"/>
          <p:cNvCxnSpPr/>
          <p:nvPr/>
        </p:nvCxnSpPr>
        <p:spPr>
          <a:xfrm>
            <a:off x="6399967" y="2738120"/>
            <a:ext cx="533398" cy="0"/>
          </a:xfrm>
          <a:prstGeom prst="straightConnector1">
            <a:avLst/>
          </a:prstGeom>
          <a:noFill/>
          <a:ln cap="flat" cmpd="sng" w="222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443" name="Google Shape;443;p33"/>
          <p:cNvSpPr txBox="1"/>
          <p:nvPr/>
        </p:nvSpPr>
        <p:spPr>
          <a:xfrm>
            <a:off x="1225652" y="2518825"/>
            <a:ext cx="6942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01</a:t>
            </a:r>
            <a:endParaRPr sz="2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4" name="Google Shape;444;p33"/>
          <p:cNvSpPr txBox="1"/>
          <p:nvPr/>
        </p:nvSpPr>
        <p:spPr>
          <a:xfrm>
            <a:off x="3282996" y="2518830"/>
            <a:ext cx="470321" cy="3924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02</a:t>
            </a:r>
            <a:endParaRPr sz="2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5" name="Google Shape;445;p33"/>
          <p:cNvSpPr txBox="1"/>
          <p:nvPr/>
        </p:nvSpPr>
        <p:spPr>
          <a:xfrm>
            <a:off x="5363186" y="2518830"/>
            <a:ext cx="476333" cy="3924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03</a:t>
            </a:r>
            <a:endParaRPr sz="2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6" name="Google Shape;446;p33"/>
          <p:cNvSpPr txBox="1"/>
          <p:nvPr/>
        </p:nvSpPr>
        <p:spPr>
          <a:xfrm>
            <a:off x="7446383" y="2518830"/>
            <a:ext cx="476332" cy="3924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04</a:t>
            </a:r>
            <a:endParaRPr sz="210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7" name="Google Shape;447;p33"/>
          <p:cNvSpPr txBox="1"/>
          <p:nvPr/>
        </p:nvSpPr>
        <p:spPr>
          <a:xfrm>
            <a:off x="619563" y="3656750"/>
            <a:ext cx="16308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0C0C0C"/>
                </a:solidFill>
              </a:rPr>
              <a:t>1차 데이터 수집</a:t>
            </a:r>
            <a:endParaRPr b="1">
              <a:solidFill>
                <a:srgbClr val="0C0C0C"/>
              </a:solidFill>
            </a:endParaRPr>
          </a:p>
        </p:txBody>
      </p:sp>
      <p:sp>
        <p:nvSpPr>
          <p:cNvPr id="448" name="Google Shape;448;p33"/>
          <p:cNvSpPr txBox="1"/>
          <p:nvPr/>
        </p:nvSpPr>
        <p:spPr>
          <a:xfrm>
            <a:off x="455983" y="3949880"/>
            <a:ext cx="19581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7F7F7F"/>
                </a:solidFill>
              </a:rPr>
              <a:t>서울시 휴게음식점 데이터에서 </a:t>
            </a:r>
            <a:endParaRPr sz="1000">
              <a:solidFill>
                <a:srgbClr val="7F7F7F"/>
              </a:solidFill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7F7F7F"/>
                </a:solidFill>
              </a:rPr>
              <a:t>커피숍 데이터 추출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33"/>
          <p:cNvSpPr txBox="1"/>
          <p:nvPr/>
        </p:nvSpPr>
        <p:spPr>
          <a:xfrm>
            <a:off x="2517978" y="3656775"/>
            <a:ext cx="2057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0C0C0C"/>
                </a:solidFill>
              </a:rPr>
              <a:t>1차 데이터 가공</a:t>
            </a:r>
            <a:endParaRPr b="1">
              <a:solidFill>
                <a:srgbClr val="0C0C0C"/>
              </a:solidFill>
            </a:endParaRPr>
          </a:p>
        </p:txBody>
      </p:sp>
      <p:sp>
        <p:nvSpPr>
          <p:cNvPr id="450" name="Google Shape;450;p33"/>
          <p:cNvSpPr txBox="1"/>
          <p:nvPr/>
        </p:nvSpPr>
        <p:spPr>
          <a:xfrm>
            <a:off x="2539175" y="3949875"/>
            <a:ext cx="19581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7F7F7F"/>
                </a:solidFill>
              </a:rPr>
              <a:t>수집한 데이터 중 필요한 열만 추출 브랜드명으로 저가 프랜차이즈와 </a:t>
            </a:r>
            <a:endParaRPr sz="900">
              <a:solidFill>
                <a:srgbClr val="7F7F7F"/>
              </a:solidFill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7F7F7F"/>
                </a:solidFill>
              </a:rPr>
              <a:t>고가 프랜차이즈 구분</a:t>
            </a:r>
            <a:endParaRPr sz="9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33"/>
          <p:cNvSpPr txBox="1"/>
          <p:nvPr/>
        </p:nvSpPr>
        <p:spPr>
          <a:xfrm>
            <a:off x="4741100" y="3669300"/>
            <a:ext cx="17205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2차 데이터 수집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452" name="Google Shape;452;p33"/>
          <p:cNvSpPr txBox="1"/>
          <p:nvPr/>
        </p:nvSpPr>
        <p:spPr>
          <a:xfrm>
            <a:off x="4622377" y="3949880"/>
            <a:ext cx="19581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7F7F7F"/>
                </a:solidFill>
              </a:rPr>
              <a:t>카페 밀집도에 영향을 </a:t>
            </a:r>
            <a:endParaRPr sz="1000">
              <a:solidFill>
                <a:srgbClr val="7F7F7F"/>
              </a:solidFill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7F7F7F"/>
                </a:solidFill>
              </a:rPr>
              <a:t>줄 수 있는 데이터 수집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33"/>
          <p:cNvSpPr txBox="1"/>
          <p:nvPr/>
        </p:nvSpPr>
        <p:spPr>
          <a:xfrm>
            <a:off x="6847476" y="3656775"/>
            <a:ext cx="16743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0C0C0C"/>
                </a:solidFill>
              </a:rPr>
              <a:t>2차 데이터 가공</a:t>
            </a:r>
            <a:endParaRPr b="1">
              <a:solidFill>
                <a:srgbClr val="0C0C0C"/>
              </a:solidFill>
            </a:endParaRPr>
          </a:p>
        </p:txBody>
      </p:sp>
      <p:sp>
        <p:nvSpPr>
          <p:cNvPr id="454" name="Google Shape;454;p33"/>
          <p:cNvSpPr txBox="1"/>
          <p:nvPr/>
        </p:nvSpPr>
        <p:spPr>
          <a:xfrm>
            <a:off x="6705573" y="3949880"/>
            <a:ext cx="1958100" cy="8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7F7F7F"/>
                </a:solidFill>
              </a:rPr>
              <a:t>필요한 열만 추출 및 수집한 데이터를  Geocoding을 통해 데이터의 좌표값 추출 </a:t>
            </a:r>
            <a:endParaRPr sz="1000">
              <a:solidFill>
                <a:srgbClr val="7F7F7F"/>
              </a:solidFill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7F7F7F"/>
                </a:solidFill>
              </a:rPr>
              <a:t>결측값, 중복값 제거</a:t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33"/>
          <p:cNvSpPr/>
          <p:nvPr/>
        </p:nvSpPr>
        <p:spPr>
          <a:xfrm>
            <a:off x="5047854" y="2167801"/>
            <a:ext cx="1107000" cy="1107000"/>
          </a:xfrm>
          <a:prstGeom prst="ellipse">
            <a:avLst/>
          </a:prstGeom>
          <a:noFill/>
          <a:ln cap="flat" cmpd="sng" w="22225">
            <a:solidFill>
              <a:srgbClr val="D8D8D8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